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76" r:id="rId7"/>
    <p:sldId id="259" r:id="rId8"/>
    <p:sldId id="267" r:id="rId9"/>
    <p:sldId id="260" r:id="rId10"/>
    <p:sldId id="261" r:id="rId11"/>
    <p:sldId id="266" r:id="rId12"/>
    <p:sldId id="268" r:id="rId13"/>
    <p:sldId id="262" r:id="rId14"/>
    <p:sldId id="269" r:id="rId15"/>
    <p:sldId id="273" r:id="rId16"/>
    <p:sldId id="274" r:id="rId17"/>
    <p:sldId id="277" r:id="rId18"/>
    <p:sldId id="271"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3300"/>
    <a:srgbClr val="FFFF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01115-E420-9C0A-0B88-04B20AE23D3A}" v="2" dt="2025-11-13T14:28:01.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1BBA4-D862-49FD-8F2E-79520FB7AD2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443FDD96-4D71-43E3-B1B5-935FAC3956C0}" type="pres">
      <dgm:prSet presAssocID="{D681BBA4-D862-49FD-8F2E-79520FB7AD27}" presName="Name0" presStyleCnt="0">
        <dgm:presLayoutVars>
          <dgm:dir/>
          <dgm:animLvl val="lvl"/>
          <dgm:resizeHandles val="exact"/>
        </dgm:presLayoutVars>
      </dgm:prSet>
      <dgm:spPr/>
    </dgm:pt>
  </dgm:ptLst>
  <dgm:cxnLst>
    <dgm:cxn modelId="{B4D868E4-79A8-408B-8507-E120DA86B483}" type="presOf" srcId="{D681BBA4-D862-49FD-8F2E-79520FB7AD27}" destId="{443FDD96-4D71-43E3-B1B5-935FAC3956C0}" srcOrd="0"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14D13-4A49-41E7-A750-D251AF33AE3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61C1C7E0-06CA-4564-AE42-3EEDC54D8ECB}">
      <dgm:prSet phldrT="[Text]"/>
      <dgm:spPr>
        <a:solidFill>
          <a:schemeClr val="accent4"/>
        </a:solidFill>
        <a:ln w="28575">
          <a:solidFill>
            <a:srgbClr val="0070C0"/>
          </a:solidFill>
        </a:ln>
      </dgm:spPr>
      <dgm:t>
        <a:bodyPr/>
        <a:lstStyle/>
        <a:p>
          <a:r>
            <a:rPr lang="en-GB"/>
            <a:t>School Council</a:t>
          </a:r>
        </a:p>
      </dgm:t>
    </dgm:pt>
    <dgm:pt modelId="{D8464F50-DF39-4E03-B437-B0995D6FDF9F}" type="parTrans" cxnId="{56039FE0-A152-443D-AA7A-E060461F913E}">
      <dgm:prSet/>
      <dgm:spPr/>
      <dgm:t>
        <a:bodyPr/>
        <a:lstStyle/>
        <a:p>
          <a:endParaRPr lang="en-GB"/>
        </a:p>
      </dgm:t>
    </dgm:pt>
    <dgm:pt modelId="{7781D4A2-98B9-4D2B-B9F8-83F890F81C55}" type="sibTrans" cxnId="{56039FE0-A152-443D-AA7A-E060461F913E}">
      <dgm:prSet/>
      <dgm:spPr/>
      <dgm:t>
        <a:bodyPr/>
        <a:lstStyle/>
        <a:p>
          <a:endParaRPr lang="en-GB"/>
        </a:p>
      </dgm:t>
    </dgm:pt>
    <dgm:pt modelId="{AE7872F6-6E8C-443B-95C0-A1FA2285EDC4}">
      <dgm:prSet phldrT="[Text]"/>
      <dgm:spPr>
        <a:solidFill>
          <a:schemeClr val="accent6">
            <a:lumMod val="60000"/>
            <a:lumOff val="40000"/>
          </a:schemeClr>
        </a:solidFill>
        <a:ln w="28575">
          <a:solidFill>
            <a:srgbClr val="0070C0"/>
          </a:solidFill>
        </a:ln>
      </dgm:spPr>
      <dgm:t>
        <a:bodyPr/>
        <a:lstStyle/>
        <a:p>
          <a:r>
            <a:rPr lang="en-GB"/>
            <a:t>Eco-Committee</a:t>
          </a:r>
        </a:p>
      </dgm:t>
    </dgm:pt>
    <dgm:pt modelId="{F2B60DC1-D641-4847-9576-23BBEAB158B1}" type="parTrans" cxnId="{C9520C15-C656-4D05-85F9-EE1819E73BE8}">
      <dgm:prSet/>
      <dgm:spPr/>
      <dgm:t>
        <a:bodyPr/>
        <a:lstStyle/>
        <a:p>
          <a:endParaRPr lang="en-GB"/>
        </a:p>
      </dgm:t>
    </dgm:pt>
    <dgm:pt modelId="{AAC90E22-4942-495A-ABD6-D15E698240F2}" type="sibTrans" cxnId="{C9520C15-C656-4D05-85F9-EE1819E73BE8}">
      <dgm:prSet/>
      <dgm:spPr/>
      <dgm:t>
        <a:bodyPr/>
        <a:lstStyle/>
        <a:p>
          <a:endParaRPr lang="en-GB"/>
        </a:p>
      </dgm:t>
    </dgm:pt>
    <dgm:pt modelId="{A2C91B66-7EC7-42B1-AD11-D974D5BFB6D8}">
      <dgm:prSet phldrT="[Text]"/>
      <dgm:spPr>
        <a:solidFill>
          <a:srgbClr val="FF0000"/>
        </a:solidFill>
        <a:ln w="28575">
          <a:solidFill>
            <a:srgbClr val="0070C0"/>
          </a:solidFill>
        </a:ln>
      </dgm:spPr>
      <dgm:t>
        <a:bodyPr/>
        <a:lstStyle/>
        <a:p>
          <a:r>
            <a:rPr lang="en-GB" err="1"/>
            <a:t>Criw</a:t>
          </a:r>
          <a:r>
            <a:rPr lang="en-GB"/>
            <a:t> Cymraeg</a:t>
          </a:r>
        </a:p>
      </dgm:t>
    </dgm:pt>
    <dgm:pt modelId="{0138E3BD-9539-49A6-A33F-9A75843567B0}" type="parTrans" cxnId="{5AE4AC27-2C5A-4D7F-A702-E3F15E50FA53}">
      <dgm:prSet/>
      <dgm:spPr/>
      <dgm:t>
        <a:bodyPr/>
        <a:lstStyle/>
        <a:p>
          <a:endParaRPr lang="en-GB"/>
        </a:p>
      </dgm:t>
    </dgm:pt>
    <dgm:pt modelId="{3D1AC002-0372-491F-B19A-B9FB53E723D0}" type="sibTrans" cxnId="{5AE4AC27-2C5A-4D7F-A702-E3F15E50FA53}">
      <dgm:prSet/>
      <dgm:spPr/>
      <dgm:t>
        <a:bodyPr/>
        <a:lstStyle/>
        <a:p>
          <a:endParaRPr lang="en-GB"/>
        </a:p>
      </dgm:t>
    </dgm:pt>
    <dgm:pt modelId="{BC37B00F-7324-4966-9C12-B066E285A092}">
      <dgm:prSet phldrT="[Text]"/>
      <dgm:spPr>
        <a:solidFill>
          <a:srgbClr val="CC66FF"/>
        </a:solidFill>
        <a:ln w="28575">
          <a:solidFill>
            <a:srgbClr val="0070C0"/>
          </a:solidFill>
        </a:ln>
      </dgm:spPr>
      <dgm:t>
        <a:bodyPr/>
        <a:lstStyle/>
        <a:p>
          <a:r>
            <a:rPr lang="en-GB"/>
            <a:t>Digi Wizards</a:t>
          </a:r>
        </a:p>
      </dgm:t>
    </dgm:pt>
    <dgm:pt modelId="{C6BE1AB1-9335-4D25-8B46-5FFB34C07FFC}" type="parTrans" cxnId="{20011E05-65B6-4B1E-B26B-F28E871678DF}">
      <dgm:prSet/>
      <dgm:spPr/>
      <dgm:t>
        <a:bodyPr/>
        <a:lstStyle/>
        <a:p>
          <a:endParaRPr lang="en-GB"/>
        </a:p>
      </dgm:t>
    </dgm:pt>
    <dgm:pt modelId="{ABB29F7F-BBFF-44D3-BA87-1FC7239F02A3}" type="sibTrans" cxnId="{20011E05-65B6-4B1E-B26B-F28E871678DF}">
      <dgm:prSet/>
      <dgm:spPr/>
      <dgm:t>
        <a:bodyPr/>
        <a:lstStyle/>
        <a:p>
          <a:endParaRPr lang="en-GB"/>
        </a:p>
      </dgm:t>
    </dgm:pt>
    <dgm:pt modelId="{1D0846BA-94C7-4D86-BB4F-ACC2E0FE1EE3}">
      <dgm:prSet phldrT="[Text]"/>
      <dgm:spPr>
        <a:solidFill>
          <a:srgbClr val="00B050"/>
        </a:solidFill>
        <a:ln w="28575">
          <a:solidFill>
            <a:srgbClr val="0070C0"/>
          </a:solidFill>
        </a:ln>
      </dgm:spPr>
      <dgm:t>
        <a:bodyPr/>
        <a:lstStyle/>
        <a:p>
          <a:r>
            <a:rPr lang="en-GB"/>
            <a:t>Sports Ambassadors</a:t>
          </a:r>
        </a:p>
      </dgm:t>
    </dgm:pt>
    <dgm:pt modelId="{4A8D0231-2093-4126-993D-EBCFABDC3131}" type="parTrans" cxnId="{012281C1-A0F9-4DDA-904E-E8F9E97DFF20}">
      <dgm:prSet/>
      <dgm:spPr/>
      <dgm:t>
        <a:bodyPr/>
        <a:lstStyle/>
        <a:p>
          <a:endParaRPr lang="en-GB"/>
        </a:p>
      </dgm:t>
    </dgm:pt>
    <dgm:pt modelId="{1D9B7B18-7F98-4D42-85E1-C0C4169A5B4B}" type="sibTrans" cxnId="{012281C1-A0F9-4DDA-904E-E8F9E97DFF20}">
      <dgm:prSet/>
      <dgm:spPr/>
      <dgm:t>
        <a:bodyPr/>
        <a:lstStyle/>
        <a:p>
          <a:endParaRPr lang="en-GB"/>
        </a:p>
      </dgm:t>
    </dgm:pt>
    <dgm:pt modelId="{3AA11FF9-D3ED-4DC0-978E-4B1D6BEAB4A1}" type="pres">
      <dgm:prSet presAssocID="{45E14D13-4A49-41E7-A750-D251AF33AE3A}" presName="cycle" presStyleCnt="0">
        <dgm:presLayoutVars>
          <dgm:dir/>
          <dgm:resizeHandles val="exact"/>
        </dgm:presLayoutVars>
      </dgm:prSet>
      <dgm:spPr/>
    </dgm:pt>
    <dgm:pt modelId="{F74CC629-6586-48BA-882D-1CD9A8564A40}" type="pres">
      <dgm:prSet presAssocID="{61C1C7E0-06CA-4564-AE42-3EEDC54D8ECB}" presName="node" presStyleLbl="node1" presStyleIdx="0" presStyleCnt="5" custRadScaleRad="100837" custRadScaleInc="1973">
        <dgm:presLayoutVars>
          <dgm:bulletEnabled val="1"/>
        </dgm:presLayoutVars>
      </dgm:prSet>
      <dgm:spPr/>
    </dgm:pt>
    <dgm:pt modelId="{2DA642F5-5260-4B27-BDDC-D3201726FCD4}" type="pres">
      <dgm:prSet presAssocID="{61C1C7E0-06CA-4564-AE42-3EEDC54D8ECB}" presName="spNode" presStyleCnt="0"/>
      <dgm:spPr/>
    </dgm:pt>
    <dgm:pt modelId="{1EF8EFF4-E414-4205-BA8B-B04EF1147E3C}" type="pres">
      <dgm:prSet presAssocID="{7781D4A2-98B9-4D2B-B9F8-83F890F81C55}" presName="sibTrans" presStyleLbl="sibTrans1D1" presStyleIdx="0" presStyleCnt="5"/>
      <dgm:spPr/>
    </dgm:pt>
    <dgm:pt modelId="{AB6DDE7F-A2D2-4D97-9ACA-DA7A518D1CF5}" type="pres">
      <dgm:prSet presAssocID="{AE7872F6-6E8C-443B-95C0-A1FA2285EDC4}" presName="node" presStyleLbl="node1" presStyleIdx="1" presStyleCnt="5">
        <dgm:presLayoutVars>
          <dgm:bulletEnabled val="1"/>
        </dgm:presLayoutVars>
      </dgm:prSet>
      <dgm:spPr/>
    </dgm:pt>
    <dgm:pt modelId="{AE83AA10-5E2E-47D4-BE91-CB03945B1DFA}" type="pres">
      <dgm:prSet presAssocID="{AE7872F6-6E8C-443B-95C0-A1FA2285EDC4}" presName="spNode" presStyleCnt="0"/>
      <dgm:spPr/>
    </dgm:pt>
    <dgm:pt modelId="{163EF64F-3F51-402A-86F4-4FEA460AA027}" type="pres">
      <dgm:prSet presAssocID="{AAC90E22-4942-495A-ABD6-D15E698240F2}" presName="sibTrans" presStyleLbl="sibTrans1D1" presStyleIdx="1" presStyleCnt="5"/>
      <dgm:spPr/>
    </dgm:pt>
    <dgm:pt modelId="{8F1F8CA8-892D-48B7-BE1F-0EA7F7898FAE}" type="pres">
      <dgm:prSet presAssocID="{A2C91B66-7EC7-42B1-AD11-D974D5BFB6D8}" presName="node" presStyleLbl="node1" presStyleIdx="2" presStyleCnt="5">
        <dgm:presLayoutVars>
          <dgm:bulletEnabled val="1"/>
        </dgm:presLayoutVars>
      </dgm:prSet>
      <dgm:spPr/>
    </dgm:pt>
    <dgm:pt modelId="{FC3C4DE5-25B2-429F-8516-96D0E9B1AA37}" type="pres">
      <dgm:prSet presAssocID="{A2C91B66-7EC7-42B1-AD11-D974D5BFB6D8}" presName="spNode" presStyleCnt="0"/>
      <dgm:spPr/>
    </dgm:pt>
    <dgm:pt modelId="{7ADA2B77-69F1-43E7-844F-FECB8740C8AA}" type="pres">
      <dgm:prSet presAssocID="{3D1AC002-0372-491F-B19A-B9FB53E723D0}" presName="sibTrans" presStyleLbl="sibTrans1D1" presStyleIdx="2" presStyleCnt="5"/>
      <dgm:spPr/>
    </dgm:pt>
    <dgm:pt modelId="{85930341-BBF6-4143-8C99-71B4E223C860}" type="pres">
      <dgm:prSet presAssocID="{BC37B00F-7324-4966-9C12-B066E285A092}" presName="node" presStyleLbl="node1" presStyleIdx="3" presStyleCnt="5">
        <dgm:presLayoutVars>
          <dgm:bulletEnabled val="1"/>
        </dgm:presLayoutVars>
      </dgm:prSet>
      <dgm:spPr/>
    </dgm:pt>
    <dgm:pt modelId="{8337DB69-6552-496A-8029-0569086F0CDA}" type="pres">
      <dgm:prSet presAssocID="{BC37B00F-7324-4966-9C12-B066E285A092}" presName="spNode" presStyleCnt="0"/>
      <dgm:spPr/>
    </dgm:pt>
    <dgm:pt modelId="{1EEC1771-E49E-493B-8820-E74CDC35A750}" type="pres">
      <dgm:prSet presAssocID="{ABB29F7F-BBFF-44D3-BA87-1FC7239F02A3}" presName="sibTrans" presStyleLbl="sibTrans1D1" presStyleIdx="3" presStyleCnt="5"/>
      <dgm:spPr/>
    </dgm:pt>
    <dgm:pt modelId="{564A584F-0958-4AFE-9B4A-83046FDAB996}" type="pres">
      <dgm:prSet presAssocID="{1D0846BA-94C7-4D86-BB4F-ACC2E0FE1EE3}" presName="node" presStyleLbl="node1" presStyleIdx="4" presStyleCnt="5" custRadScaleRad="99763" custRadScaleInc="-1763">
        <dgm:presLayoutVars>
          <dgm:bulletEnabled val="1"/>
        </dgm:presLayoutVars>
      </dgm:prSet>
      <dgm:spPr/>
    </dgm:pt>
    <dgm:pt modelId="{66DBF922-DE3A-471D-B500-14BB02FEF45D}" type="pres">
      <dgm:prSet presAssocID="{1D0846BA-94C7-4D86-BB4F-ACC2E0FE1EE3}" presName="spNode" presStyleCnt="0"/>
      <dgm:spPr/>
    </dgm:pt>
    <dgm:pt modelId="{46A56E93-135D-4D74-B421-AA6AA611DBDA}" type="pres">
      <dgm:prSet presAssocID="{1D9B7B18-7F98-4D42-85E1-C0C4169A5B4B}" presName="sibTrans" presStyleLbl="sibTrans1D1" presStyleIdx="4" presStyleCnt="5"/>
      <dgm:spPr/>
    </dgm:pt>
  </dgm:ptLst>
  <dgm:cxnLst>
    <dgm:cxn modelId="{20011E05-65B6-4B1E-B26B-F28E871678DF}" srcId="{45E14D13-4A49-41E7-A750-D251AF33AE3A}" destId="{BC37B00F-7324-4966-9C12-B066E285A092}" srcOrd="3" destOrd="0" parTransId="{C6BE1AB1-9335-4D25-8B46-5FFB34C07FFC}" sibTransId="{ABB29F7F-BBFF-44D3-BA87-1FC7239F02A3}"/>
    <dgm:cxn modelId="{C9520C15-C656-4D05-85F9-EE1819E73BE8}" srcId="{45E14D13-4A49-41E7-A750-D251AF33AE3A}" destId="{AE7872F6-6E8C-443B-95C0-A1FA2285EDC4}" srcOrd="1" destOrd="0" parTransId="{F2B60DC1-D641-4847-9576-23BBEAB158B1}" sibTransId="{AAC90E22-4942-495A-ABD6-D15E698240F2}"/>
    <dgm:cxn modelId="{5AE4AC27-2C5A-4D7F-A702-E3F15E50FA53}" srcId="{45E14D13-4A49-41E7-A750-D251AF33AE3A}" destId="{A2C91B66-7EC7-42B1-AD11-D974D5BFB6D8}" srcOrd="2" destOrd="0" parTransId="{0138E3BD-9539-49A6-A33F-9A75843567B0}" sibTransId="{3D1AC002-0372-491F-B19A-B9FB53E723D0}"/>
    <dgm:cxn modelId="{2D6B1F34-4124-4E8B-A03F-5565A85E531B}" type="presOf" srcId="{1D0846BA-94C7-4D86-BB4F-ACC2E0FE1EE3}" destId="{564A584F-0958-4AFE-9B4A-83046FDAB996}" srcOrd="0" destOrd="0" presId="urn:microsoft.com/office/officeart/2005/8/layout/cycle6"/>
    <dgm:cxn modelId="{EB4C475C-50B3-45E1-8879-9D80B0531D32}" type="presOf" srcId="{AE7872F6-6E8C-443B-95C0-A1FA2285EDC4}" destId="{AB6DDE7F-A2D2-4D97-9ACA-DA7A518D1CF5}" srcOrd="0" destOrd="0" presId="urn:microsoft.com/office/officeart/2005/8/layout/cycle6"/>
    <dgm:cxn modelId="{143C9D43-018B-494B-9E1C-7136556F1633}" type="presOf" srcId="{7781D4A2-98B9-4D2B-B9F8-83F890F81C55}" destId="{1EF8EFF4-E414-4205-BA8B-B04EF1147E3C}" srcOrd="0" destOrd="0" presId="urn:microsoft.com/office/officeart/2005/8/layout/cycle6"/>
    <dgm:cxn modelId="{F8F4F548-E97A-4CA6-888E-8359901BD035}" type="presOf" srcId="{ABB29F7F-BBFF-44D3-BA87-1FC7239F02A3}" destId="{1EEC1771-E49E-493B-8820-E74CDC35A750}" srcOrd="0" destOrd="0" presId="urn:microsoft.com/office/officeart/2005/8/layout/cycle6"/>
    <dgm:cxn modelId="{7C584B70-939B-47F6-93F3-620E33AE3856}" type="presOf" srcId="{61C1C7E0-06CA-4564-AE42-3EEDC54D8ECB}" destId="{F74CC629-6586-48BA-882D-1CD9A8564A40}" srcOrd="0" destOrd="0" presId="urn:microsoft.com/office/officeart/2005/8/layout/cycle6"/>
    <dgm:cxn modelId="{92084D71-5FEC-4AF5-9439-8614DDF2523C}" type="presOf" srcId="{3D1AC002-0372-491F-B19A-B9FB53E723D0}" destId="{7ADA2B77-69F1-43E7-844F-FECB8740C8AA}" srcOrd="0" destOrd="0" presId="urn:microsoft.com/office/officeart/2005/8/layout/cycle6"/>
    <dgm:cxn modelId="{A9C81792-924C-4D29-B157-6E8B19E02482}" type="presOf" srcId="{AAC90E22-4942-495A-ABD6-D15E698240F2}" destId="{163EF64F-3F51-402A-86F4-4FEA460AA027}" srcOrd="0" destOrd="0" presId="urn:microsoft.com/office/officeart/2005/8/layout/cycle6"/>
    <dgm:cxn modelId="{BD6DF9A1-B8A2-408E-9237-1C1A809EB23B}" type="presOf" srcId="{BC37B00F-7324-4966-9C12-B066E285A092}" destId="{85930341-BBF6-4143-8C99-71B4E223C860}" srcOrd="0" destOrd="0" presId="urn:microsoft.com/office/officeart/2005/8/layout/cycle6"/>
    <dgm:cxn modelId="{FDDF5EB3-B188-416D-BDAF-F125E295210C}" type="presOf" srcId="{45E14D13-4A49-41E7-A750-D251AF33AE3A}" destId="{3AA11FF9-D3ED-4DC0-978E-4B1D6BEAB4A1}" srcOrd="0" destOrd="0" presId="urn:microsoft.com/office/officeart/2005/8/layout/cycle6"/>
    <dgm:cxn modelId="{012281C1-A0F9-4DDA-904E-E8F9E97DFF20}" srcId="{45E14D13-4A49-41E7-A750-D251AF33AE3A}" destId="{1D0846BA-94C7-4D86-BB4F-ACC2E0FE1EE3}" srcOrd="4" destOrd="0" parTransId="{4A8D0231-2093-4126-993D-EBCFABDC3131}" sibTransId="{1D9B7B18-7F98-4D42-85E1-C0C4169A5B4B}"/>
    <dgm:cxn modelId="{56039FE0-A152-443D-AA7A-E060461F913E}" srcId="{45E14D13-4A49-41E7-A750-D251AF33AE3A}" destId="{61C1C7E0-06CA-4564-AE42-3EEDC54D8ECB}" srcOrd="0" destOrd="0" parTransId="{D8464F50-DF39-4E03-B437-B0995D6FDF9F}" sibTransId="{7781D4A2-98B9-4D2B-B9F8-83F890F81C55}"/>
    <dgm:cxn modelId="{03711AE9-A239-44E9-BB78-D1BF540FB10A}" type="presOf" srcId="{A2C91B66-7EC7-42B1-AD11-D974D5BFB6D8}" destId="{8F1F8CA8-892D-48B7-BE1F-0EA7F7898FAE}" srcOrd="0" destOrd="0" presId="urn:microsoft.com/office/officeart/2005/8/layout/cycle6"/>
    <dgm:cxn modelId="{90FBC3EC-1A49-434F-8DBC-1655718ED7CE}" type="presOf" srcId="{1D9B7B18-7F98-4D42-85E1-C0C4169A5B4B}" destId="{46A56E93-135D-4D74-B421-AA6AA611DBDA}" srcOrd="0" destOrd="0" presId="urn:microsoft.com/office/officeart/2005/8/layout/cycle6"/>
    <dgm:cxn modelId="{CFF7ED11-9AED-42E5-9546-670470A4D9B6}" type="presParOf" srcId="{3AA11FF9-D3ED-4DC0-978E-4B1D6BEAB4A1}" destId="{F74CC629-6586-48BA-882D-1CD9A8564A40}" srcOrd="0" destOrd="0" presId="urn:microsoft.com/office/officeart/2005/8/layout/cycle6"/>
    <dgm:cxn modelId="{8DA78413-DC00-440B-81F1-500941C6BC73}" type="presParOf" srcId="{3AA11FF9-D3ED-4DC0-978E-4B1D6BEAB4A1}" destId="{2DA642F5-5260-4B27-BDDC-D3201726FCD4}" srcOrd="1" destOrd="0" presId="urn:microsoft.com/office/officeart/2005/8/layout/cycle6"/>
    <dgm:cxn modelId="{0F5CAFE8-3505-4CFC-AE3A-3F5CD3DA3828}" type="presParOf" srcId="{3AA11FF9-D3ED-4DC0-978E-4B1D6BEAB4A1}" destId="{1EF8EFF4-E414-4205-BA8B-B04EF1147E3C}" srcOrd="2" destOrd="0" presId="urn:microsoft.com/office/officeart/2005/8/layout/cycle6"/>
    <dgm:cxn modelId="{0DE8911C-80C2-44CB-B79F-75B5ACC49B59}" type="presParOf" srcId="{3AA11FF9-D3ED-4DC0-978E-4B1D6BEAB4A1}" destId="{AB6DDE7F-A2D2-4D97-9ACA-DA7A518D1CF5}" srcOrd="3" destOrd="0" presId="urn:microsoft.com/office/officeart/2005/8/layout/cycle6"/>
    <dgm:cxn modelId="{0854AF81-DA11-4CD9-88D6-1952A4C5FFCA}" type="presParOf" srcId="{3AA11FF9-D3ED-4DC0-978E-4B1D6BEAB4A1}" destId="{AE83AA10-5E2E-47D4-BE91-CB03945B1DFA}" srcOrd="4" destOrd="0" presId="urn:microsoft.com/office/officeart/2005/8/layout/cycle6"/>
    <dgm:cxn modelId="{2C1897AD-3322-488D-92BD-78F6CA83D80E}" type="presParOf" srcId="{3AA11FF9-D3ED-4DC0-978E-4B1D6BEAB4A1}" destId="{163EF64F-3F51-402A-86F4-4FEA460AA027}" srcOrd="5" destOrd="0" presId="urn:microsoft.com/office/officeart/2005/8/layout/cycle6"/>
    <dgm:cxn modelId="{CB0B0D65-CB12-4364-B136-2BF266829585}" type="presParOf" srcId="{3AA11FF9-D3ED-4DC0-978E-4B1D6BEAB4A1}" destId="{8F1F8CA8-892D-48B7-BE1F-0EA7F7898FAE}" srcOrd="6" destOrd="0" presId="urn:microsoft.com/office/officeart/2005/8/layout/cycle6"/>
    <dgm:cxn modelId="{684F216B-5D07-4EA8-B3E6-5DF936D52E7E}" type="presParOf" srcId="{3AA11FF9-D3ED-4DC0-978E-4B1D6BEAB4A1}" destId="{FC3C4DE5-25B2-429F-8516-96D0E9B1AA37}" srcOrd="7" destOrd="0" presId="urn:microsoft.com/office/officeart/2005/8/layout/cycle6"/>
    <dgm:cxn modelId="{E31E2CAD-57E5-49F4-9AB8-A4E82D0536BC}" type="presParOf" srcId="{3AA11FF9-D3ED-4DC0-978E-4B1D6BEAB4A1}" destId="{7ADA2B77-69F1-43E7-844F-FECB8740C8AA}" srcOrd="8" destOrd="0" presId="urn:microsoft.com/office/officeart/2005/8/layout/cycle6"/>
    <dgm:cxn modelId="{32FFE9AE-7E54-4D23-BBA8-DBD60E0A6A72}" type="presParOf" srcId="{3AA11FF9-D3ED-4DC0-978E-4B1D6BEAB4A1}" destId="{85930341-BBF6-4143-8C99-71B4E223C860}" srcOrd="9" destOrd="0" presId="urn:microsoft.com/office/officeart/2005/8/layout/cycle6"/>
    <dgm:cxn modelId="{14FC11EB-5381-4D56-BB28-083914EA7F37}" type="presParOf" srcId="{3AA11FF9-D3ED-4DC0-978E-4B1D6BEAB4A1}" destId="{8337DB69-6552-496A-8029-0569086F0CDA}" srcOrd="10" destOrd="0" presId="urn:microsoft.com/office/officeart/2005/8/layout/cycle6"/>
    <dgm:cxn modelId="{FB738549-6833-41EA-B852-C84B068F5D4C}" type="presParOf" srcId="{3AA11FF9-D3ED-4DC0-978E-4B1D6BEAB4A1}" destId="{1EEC1771-E49E-493B-8820-E74CDC35A750}" srcOrd="11" destOrd="0" presId="urn:microsoft.com/office/officeart/2005/8/layout/cycle6"/>
    <dgm:cxn modelId="{9BE18B3E-AE70-419D-896E-75C8EEF954DC}" type="presParOf" srcId="{3AA11FF9-D3ED-4DC0-978E-4B1D6BEAB4A1}" destId="{564A584F-0958-4AFE-9B4A-83046FDAB996}" srcOrd="12" destOrd="0" presId="urn:microsoft.com/office/officeart/2005/8/layout/cycle6"/>
    <dgm:cxn modelId="{183A0FD6-9B31-45AE-8879-E3F9FA334A52}" type="presParOf" srcId="{3AA11FF9-D3ED-4DC0-978E-4B1D6BEAB4A1}" destId="{66DBF922-DE3A-471D-B500-14BB02FEF45D}" srcOrd="13" destOrd="0" presId="urn:microsoft.com/office/officeart/2005/8/layout/cycle6"/>
    <dgm:cxn modelId="{C265ACA0-1FD1-4F82-BCC5-3A1006643D0C}" type="presParOf" srcId="{3AA11FF9-D3ED-4DC0-978E-4B1D6BEAB4A1}" destId="{46A56E93-135D-4D74-B421-AA6AA611DBD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23D0C-650C-4602-B494-BC2F2C51DC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94F62283-4E3D-4554-8A3B-875C355CF034}">
      <dgm:prSet phldrT="[Text]"/>
      <dgm:spPr>
        <a:solidFill>
          <a:schemeClr val="accent4">
            <a:lumMod val="40000"/>
            <a:lumOff val="60000"/>
          </a:schemeClr>
        </a:solidFill>
        <a:ln>
          <a:solidFill>
            <a:srgbClr val="002060"/>
          </a:solidFill>
        </a:ln>
      </dgm:spPr>
      <dgm:t>
        <a:bodyPr/>
        <a:lstStyle/>
        <a:p>
          <a:r>
            <a:rPr lang="en-GB">
              <a:solidFill>
                <a:srgbClr val="002060"/>
              </a:solidFill>
            </a:rPr>
            <a:t>Our New Curriculum is being regularly reviewed and updated to ensure that we are offering our pupils the very best educational experiences and opportunities.</a:t>
          </a:r>
        </a:p>
      </dgm:t>
    </dgm:pt>
    <dgm:pt modelId="{B50F33D6-7F0F-4452-938F-E2DAEB5ACC4D}" type="parTrans" cxnId="{FFB86E94-73EA-44F2-8525-28F293812E29}">
      <dgm:prSet/>
      <dgm:spPr/>
      <dgm:t>
        <a:bodyPr/>
        <a:lstStyle/>
        <a:p>
          <a:endParaRPr lang="en-GB"/>
        </a:p>
      </dgm:t>
    </dgm:pt>
    <dgm:pt modelId="{48710994-7D8A-4EAD-89AB-5878F96FB66D}" type="sibTrans" cxnId="{FFB86E94-73EA-44F2-8525-28F293812E29}">
      <dgm:prSet/>
      <dgm:spPr>
        <a:solidFill>
          <a:srgbClr val="00B050"/>
        </a:solidFill>
      </dgm:spPr>
      <dgm:t>
        <a:bodyPr/>
        <a:lstStyle/>
        <a:p>
          <a:endParaRPr lang="en-GB"/>
        </a:p>
      </dgm:t>
    </dgm:pt>
    <dgm:pt modelId="{6B6A85DB-7A35-496C-A245-5C796D576531}">
      <dgm:prSet phldrT="[Text]"/>
      <dgm:spPr>
        <a:solidFill>
          <a:schemeClr val="accent2">
            <a:lumMod val="60000"/>
            <a:lumOff val="40000"/>
          </a:schemeClr>
        </a:solidFill>
        <a:ln>
          <a:solidFill>
            <a:srgbClr val="002060"/>
          </a:solidFill>
        </a:ln>
      </dgm:spPr>
      <dgm:t>
        <a:bodyPr/>
        <a:lstStyle/>
        <a:p>
          <a:r>
            <a:rPr lang="en-GB">
              <a:solidFill>
                <a:srgbClr val="002060"/>
              </a:solidFill>
            </a:rPr>
            <a:t>We work closely with our cluster schools and our feeder High Schools to ensure that our transitions are smooth for our year six pupils.</a:t>
          </a:r>
        </a:p>
      </dgm:t>
    </dgm:pt>
    <dgm:pt modelId="{CDEF2C69-D883-4419-8B1F-4B4AE17AD1FC}" type="parTrans" cxnId="{EE4650DF-CA47-4AD4-B72D-D586DCA669AE}">
      <dgm:prSet/>
      <dgm:spPr/>
      <dgm:t>
        <a:bodyPr/>
        <a:lstStyle/>
        <a:p>
          <a:endParaRPr lang="en-GB"/>
        </a:p>
      </dgm:t>
    </dgm:pt>
    <dgm:pt modelId="{349D9EA5-E82A-434A-9849-103418D17E6A}" type="sibTrans" cxnId="{EE4650DF-CA47-4AD4-B72D-D586DCA669AE}">
      <dgm:prSet/>
      <dgm:spPr/>
      <dgm:t>
        <a:bodyPr/>
        <a:lstStyle/>
        <a:p>
          <a:endParaRPr lang="en-GB"/>
        </a:p>
      </dgm:t>
    </dgm:pt>
    <dgm:pt modelId="{72D32D01-862D-4DA1-AE9E-D32E55AEBA8E}">
      <dgm:prSet phldrT="[Text]"/>
      <dgm:spPr>
        <a:solidFill>
          <a:schemeClr val="accent6">
            <a:lumMod val="60000"/>
            <a:lumOff val="40000"/>
          </a:schemeClr>
        </a:solidFill>
        <a:ln>
          <a:solidFill>
            <a:srgbClr val="002060"/>
          </a:solidFill>
        </a:ln>
      </dgm:spPr>
      <dgm:t>
        <a:bodyPr/>
        <a:lstStyle/>
        <a:p>
          <a:r>
            <a:rPr lang="en-GB">
              <a:solidFill>
                <a:srgbClr val="002060"/>
              </a:solidFill>
            </a:rPr>
            <a:t>We work closely with our pre-school setting to ensure our early years transitions are seamless.</a:t>
          </a:r>
        </a:p>
      </dgm:t>
    </dgm:pt>
    <dgm:pt modelId="{161FDFE3-9584-4FB5-B563-12F992576C76}" type="parTrans" cxnId="{7B27FE36-C4F5-4FF7-9BAC-3C5A44CD45C5}">
      <dgm:prSet/>
      <dgm:spPr/>
      <dgm:t>
        <a:bodyPr/>
        <a:lstStyle/>
        <a:p>
          <a:endParaRPr lang="en-GB"/>
        </a:p>
      </dgm:t>
    </dgm:pt>
    <dgm:pt modelId="{C7179BBD-446D-4B4F-BF1F-FC7BC9000E01}" type="sibTrans" cxnId="{7B27FE36-C4F5-4FF7-9BAC-3C5A44CD45C5}">
      <dgm:prSet/>
      <dgm:spPr/>
      <dgm:t>
        <a:bodyPr/>
        <a:lstStyle/>
        <a:p>
          <a:endParaRPr lang="en-GB"/>
        </a:p>
      </dgm:t>
    </dgm:pt>
    <dgm:pt modelId="{CFA734BF-355B-4B1E-94F9-145F47B05A60}">
      <dgm:prSet/>
      <dgm:spPr>
        <a:solidFill>
          <a:srgbClr val="FF99FF"/>
        </a:solidFill>
        <a:ln>
          <a:solidFill>
            <a:srgbClr val="002060"/>
          </a:solidFill>
        </a:ln>
      </dgm:spPr>
      <dgm:t>
        <a:bodyPr/>
        <a:lstStyle/>
        <a:p>
          <a:r>
            <a:rPr lang="en-GB">
              <a:solidFill>
                <a:srgbClr val="002060"/>
              </a:solidFill>
            </a:rPr>
            <a:t>We work closely with the Local Authority to ensure our staff have the most up to date training in the Areas of Learning Experience.</a:t>
          </a:r>
        </a:p>
      </dgm:t>
    </dgm:pt>
    <dgm:pt modelId="{8FDA2220-01B0-41C7-AD5A-5F082F036B66}" type="parTrans" cxnId="{B1997B37-A6C1-44FE-B2F0-2A8E45B8F105}">
      <dgm:prSet/>
      <dgm:spPr/>
      <dgm:t>
        <a:bodyPr/>
        <a:lstStyle/>
        <a:p>
          <a:endParaRPr lang="en-GB"/>
        </a:p>
      </dgm:t>
    </dgm:pt>
    <dgm:pt modelId="{DBD80842-C99A-434B-9769-18843D84D470}" type="sibTrans" cxnId="{B1997B37-A6C1-44FE-B2F0-2A8E45B8F105}">
      <dgm:prSet/>
      <dgm:spPr/>
      <dgm:t>
        <a:bodyPr/>
        <a:lstStyle/>
        <a:p>
          <a:endParaRPr lang="en-GB"/>
        </a:p>
      </dgm:t>
    </dgm:pt>
    <dgm:pt modelId="{6B47CFCB-0D4C-4896-9E9E-8725BC50A00B}" type="pres">
      <dgm:prSet presAssocID="{BF223D0C-650C-4602-B494-BC2F2C51DC3C}" presName="Name0" presStyleCnt="0">
        <dgm:presLayoutVars>
          <dgm:dir/>
          <dgm:resizeHandles val="exact"/>
        </dgm:presLayoutVars>
      </dgm:prSet>
      <dgm:spPr/>
    </dgm:pt>
    <dgm:pt modelId="{A668145D-5EAE-473B-A7BB-3CA397D01F23}" type="pres">
      <dgm:prSet presAssocID="{BF223D0C-650C-4602-B494-BC2F2C51DC3C}" presName="cycle" presStyleCnt="0"/>
      <dgm:spPr/>
    </dgm:pt>
    <dgm:pt modelId="{581D42CA-8062-4231-9803-1CC09B5A4607}" type="pres">
      <dgm:prSet presAssocID="{94F62283-4E3D-4554-8A3B-875C355CF034}" presName="nodeFirstNode" presStyleLbl="node1" presStyleIdx="0" presStyleCnt="4">
        <dgm:presLayoutVars>
          <dgm:bulletEnabled val="1"/>
        </dgm:presLayoutVars>
      </dgm:prSet>
      <dgm:spPr/>
    </dgm:pt>
    <dgm:pt modelId="{6BCA1677-28F6-4789-86E2-D9E891E9E17B}" type="pres">
      <dgm:prSet presAssocID="{48710994-7D8A-4EAD-89AB-5878F96FB66D}" presName="sibTransFirstNode" presStyleLbl="bgShp" presStyleIdx="0" presStyleCnt="1"/>
      <dgm:spPr/>
    </dgm:pt>
    <dgm:pt modelId="{EAA22FAF-E942-46BC-8AEA-3E135EEA809B}" type="pres">
      <dgm:prSet presAssocID="{6B6A85DB-7A35-496C-A245-5C796D576531}" presName="nodeFollowingNodes" presStyleLbl="node1" presStyleIdx="1" presStyleCnt="4">
        <dgm:presLayoutVars>
          <dgm:bulletEnabled val="1"/>
        </dgm:presLayoutVars>
      </dgm:prSet>
      <dgm:spPr/>
    </dgm:pt>
    <dgm:pt modelId="{B5C26CAE-19AF-43F5-97EF-DE75446BFD13}" type="pres">
      <dgm:prSet presAssocID="{72D32D01-862D-4DA1-AE9E-D32E55AEBA8E}" presName="nodeFollowingNodes" presStyleLbl="node1" presStyleIdx="2" presStyleCnt="4">
        <dgm:presLayoutVars>
          <dgm:bulletEnabled val="1"/>
        </dgm:presLayoutVars>
      </dgm:prSet>
      <dgm:spPr/>
    </dgm:pt>
    <dgm:pt modelId="{CFC76F28-8E60-41E6-BCD2-E3E2FE51A5D3}" type="pres">
      <dgm:prSet presAssocID="{CFA734BF-355B-4B1E-94F9-145F47B05A60}" presName="nodeFollowingNodes" presStyleLbl="node1" presStyleIdx="3" presStyleCnt="4">
        <dgm:presLayoutVars>
          <dgm:bulletEnabled val="1"/>
        </dgm:presLayoutVars>
      </dgm:prSet>
      <dgm:spPr/>
    </dgm:pt>
  </dgm:ptLst>
  <dgm:cxnLst>
    <dgm:cxn modelId="{7B27FE36-C4F5-4FF7-9BAC-3C5A44CD45C5}" srcId="{BF223D0C-650C-4602-B494-BC2F2C51DC3C}" destId="{72D32D01-862D-4DA1-AE9E-D32E55AEBA8E}" srcOrd="2" destOrd="0" parTransId="{161FDFE3-9584-4FB5-B563-12F992576C76}" sibTransId="{C7179BBD-446D-4B4F-BF1F-FC7BC9000E01}"/>
    <dgm:cxn modelId="{B1997B37-A6C1-44FE-B2F0-2A8E45B8F105}" srcId="{BF223D0C-650C-4602-B494-BC2F2C51DC3C}" destId="{CFA734BF-355B-4B1E-94F9-145F47B05A60}" srcOrd="3" destOrd="0" parTransId="{8FDA2220-01B0-41C7-AD5A-5F082F036B66}" sibTransId="{DBD80842-C99A-434B-9769-18843D84D470}"/>
    <dgm:cxn modelId="{386B6063-C429-4F62-B47A-E3373C3B94CD}" type="presOf" srcId="{48710994-7D8A-4EAD-89AB-5878F96FB66D}" destId="{6BCA1677-28F6-4789-86E2-D9E891E9E17B}" srcOrd="0" destOrd="0" presId="urn:microsoft.com/office/officeart/2005/8/layout/cycle3"/>
    <dgm:cxn modelId="{79A97148-F464-4443-B0E6-7FA486D47E5D}" type="presOf" srcId="{BF223D0C-650C-4602-B494-BC2F2C51DC3C}" destId="{6B47CFCB-0D4C-4896-9E9E-8725BC50A00B}" srcOrd="0" destOrd="0" presId="urn:microsoft.com/office/officeart/2005/8/layout/cycle3"/>
    <dgm:cxn modelId="{9CA4536A-6FDE-42BD-A6F6-009D6D73999B}" type="presOf" srcId="{72D32D01-862D-4DA1-AE9E-D32E55AEBA8E}" destId="{B5C26CAE-19AF-43F5-97EF-DE75446BFD13}" srcOrd="0" destOrd="0" presId="urn:microsoft.com/office/officeart/2005/8/layout/cycle3"/>
    <dgm:cxn modelId="{FFB86E94-73EA-44F2-8525-28F293812E29}" srcId="{BF223D0C-650C-4602-B494-BC2F2C51DC3C}" destId="{94F62283-4E3D-4554-8A3B-875C355CF034}" srcOrd="0" destOrd="0" parTransId="{B50F33D6-7F0F-4452-938F-E2DAEB5ACC4D}" sibTransId="{48710994-7D8A-4EAD-89AB-5878F96FB66D}"/>
    <dgm:cxn modelId="{33961B9C-4B0A-4900-B660-F915DD1A2E5B}" type="presOf" srcId="{94F62283-4E3D-4554-8A3B-875C355CF034}" destId="{581D42CA-8062-4231-9803-1CC09B5A4607}" srcOrd="0" destOrd="0" presId="urn:microsoft.com/office/officeart/2005/8/layout/cycle3"/>
    <dgm:cxn modelId="{EDCBDACA-CA53-4684-9C1C-23086C3025EA}" type="presOf" srcId="{6B6A85DB-7A35-496C-A245-5C796D576531}" destId="{EAA22FAF-E942-46BC-8AEA-3E135EEA809B}" srcOrd="0" destOrd="0" presId="urn:microsoft.com/office/officeart/2005/8/layout/cycle3"/>
    <dgm:cxn modelId="{B0A19DD0-FBD9-4FFE-9A54-A620067E33DA}" type="presOf" srcId="{CFA734BF-355B-4B1E-94F9-145F47B05A60}" destId="{CFC76F28-8E60-41E6-BCD2-E3E2FE51A5D3}" srcOrd="0" destOrd="0" presId="urn:microsoft.com/office/officeart/2005/8/layout/cycle3"/>
    <dgm:cxn modelId="{EE4650DF-CA47-4AD4-B72D-D586DCA669AE}" srcId="{BF223D0C-650C-4602-B494-BC2F2C51DC3C}" destId="{6B6A85DB-7A35-496C-A245-5C796D576531}" srcOrd="1" destOrd="0" parTransId="{CDEF2C69-D883-4419-8B1F-4B4AE17AD1FC}" sibTransId="{349D9EA5-E82A-434A-9849-103418D17E6A}"/>
    <dgm:cxn modelId="{77B4C543-E787-4E96-9E18-0CF7B6BC9B86}" type="presParOf" srcId="{6B47CFCB-0D4C-4896-9E9E-8725BC50A00B}" destId="{A668145D-5EAE-473B-A7BB-3CA397D01F23}" srcOrd="0" destOrd="0" presId="urn:microsoft.com/office/officeart/2005/8/layout/cycle3"/>
    <dgm:cxn modelId="{1937D4AA-9579-4BA0-B13A-E7E9BC07D222}" type="presParOf" srcId="{A668145D-5EAE-473B-A7BB-3CA397D01F23}" destId="{581D42CA-8062-4231-9803-1CC09B5A4607}" srcOrd="0" destOrd="0" presId="urn:microsoft.com/office/officeart/2005/8/layout/cycle3"/>
    <dgm:cxn modelId="{85484472-0DBC-4C26-A9FA-842913D374D7}" type="presParOf" srcId="{A668145D-5EAE-473B-A7BB-3CA397D01F23}" destId="{6BCA1677-28F6-4789-86E2-D9E891E9E17B}" srcOrd="1" destOrd="0" presId="urn:microsoft.com/office/officeart/2005/8/layout/cycle3"/>
    <dgm:cxn modelId="{E5ED071E-A3B6-4F62-AB8C-30071E0889A7}" type="presParOf" srcId="{A668145D-5EAE-473B-A7BB-3CA397D01F23}" destId="{EAA22FAF-E942-46BC-8AEA-3E135EEA809B}" srcOrd="2" destOrd="0" presId="urn:microsoft.com/office/officeart/2005/8/layout/cycle3"/>
    <dgm:cxn modelId="{D663ACD2-E1D3-4237-8407-42772302C617}" type="presParOf" srcId="{A668145D-5EAE-473B-A7BB-3CA397D01F23}" destId="{B5C26CAE-19AF-43F5-97EF-DE75446BFD13}" srcOrd="3" destOrd="0" presId="urn:microsoft.com/office/officeart/2005/8/layout/cycle3"/>
    <dgm:cxn modelId="{B7245310-EBDD-457D-808B-02AB9B7EE5C7}" type="presParOf" srcId="{A668145D-5EAE-473B-A7BB-3CA397D01F23}" destId="{CFC76F28-8E60-41E6-BCD2-E3E2FE51A5D3}" srcOrd="4"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C629-6586-48BA-882D-1CD9A8564A40}">
      <dsp:nvSpPr>
        <dsp:cNvPr id="0" name=""/>
        <dsp:cNvSpPr/>
      </dsp:nvSpPr>
      <dsp:spPr>
        <a:xfrm>
          <a:off x="3193259" y="0"/>
          <a:ext cx="1779984" cy="1156989"/>
        </a:xfrm>
        <a:prstGeom prst="roundRect">
          <a:avLst/>
        </a:prstGeom>
        <a:solidFill>
          <a:schemeClr val="accent4"/>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School Council</a:t>
          </a:r>
        </a:p>
      </dsp:txBody>
      <dsp:txXfrm>
        <a:off x="3249739" y="56480"/>
        <a:ext cx="1667024" cy="1044029"/>
      </dsp:txXfrm>
    </dsp:sp>
    <dsp:sp modelId="{1EF8EFF4-E414-4205-BA8B-B04EF1147E3C}">
      <dsp:nvSpPr>
        <dsp:cNvPr id="0" name=""/>
        <dsp:cNvSpPr/>
      </dsp:nvSpPr>
      <dsp:spPr>
        <a:xfrm>
          <a:off x="1750537" y="576699"/>
          <a:ext cx="4620252" cy="4620252"/>
        </a:xfrm>
        <a:custGeom>
          <a:avLst/>
          <a:gdLst/>
          <a:ahLst/>
          <a:cxnLst/>
          <a:rect l="0" t="0" r="0" b="0"/>
          <a:pathLst>
            <a:path>
              <a:moveTo>
                <a:pt x="3234697" y="193088"/>
              </a:moveTo>
              <a:arcTo wR="2310126" hR="2310126" stAng="17615537" swAng="19329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6DDE7F-A2D2-4D97-9ACA-DA7A518D1CF5}">
      <dsp:nvSpPr>
        <dsp:cNvPr id="0" name=""/>
        <dsp:cNvSpPr/>
      </dsp:nvSpPr>
      <dsp:spPr>
        <a:xfrm>
          <a:off x="5371068" y="1599418"/>
          <a:ext cx="1779984" cy="1156989"/>
        </a:xfrm>
        <a:prstGeom prst="roundRect">
          <a:avLst/>
        </a:prstGeom>
        <a:solidFill>
          <a:schemeClr val="accent6">
            <a:lumMod val="60000"/>
            <a:lumOff val="4000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Eco-Committee</a:t>
          </a:r>
        </a:p>
      </dsp:txBody>
      <dsp:txXfrm>
        <a:off x="5427548" y="1655898"/>
        <a:ext cx="1667024" cy="1044029"/>
      </dsp:txXfrm>
    </dsp:sp>
    <dsp:sp modelId="{163EF64F-3F51-402A-86F4-4FEA460AA027}">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1F8CA8-892D-48B7-BE1F-0EA7F7898FAE}">
      <dsp:nvSpPr>
        <dsp:cNvPr id="0" name=""/>
        <dsp:cNvSpPr/>
      </dsp:nvSpPr>
      <dsp:spPr>
        <a:xfrm>
          <a:off x="4531865" y="4182218"/>
          <a:ext cx="1779984" cy="1156989"/>
        </a:xfrm>
        <a:prstGeom prst="roundRect">
          <a:avLst/>
        </a:prstGeom>
        <a:solidFill>
          <a:srgbClr val="FF0000"/>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err="1"/>
            <a:t>Criw</a:t>
          </a:r>
          <a:r>
            <a:rPr lang="en-GB" sz="2100" kern="1200"/>
            <a:t> Cymraeg</a:t>
          </a:r>
        </a:p>
      </dsp:txBody>
      <dsp:txXfrm>
        <a:off x="4588345" y="4238698"/>
        <a:ext cx="1667024" cy="1044029"/>
      </dsp:txXfrm>
    </dsp:sp>
    <dsp:sp modelId="{7ADA2B77-69F1-43E7-844F-FECB8740C8AA}">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930341-BBF6-4143-8C99-71B4E223C860}">
      <dsp:nvSpPr>
        <dsp:cNvPr id="0" name=""/>
        <dsp:cNvSpPr/>
      </dsp:nvSpPr>
      <dsp:spPr>
        <a:xfrm>
          <a:off x="1816149" y="4182218"/>
          <a:ext cx="1779984" cy="1156989"/>
        </a:xfrm>
        <a:prstGeom prst="roundRect">
          <a:avLst/>
        </a:prstGeom>
        <a:solidFill>
          <a:srgbClr val="CC66FF"/>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Digi Wizards</a:t>
          </a:r>
        </a:p>
      </dsp:txBody>
      <dsp:txXfrm>
        <a:off x="1872629" y="4238698"/>
        <a:ext cx="1667024" cy="1044029"/>
      </dsp:txXfrm>
    </dsp:sp>
    <dsp:sp modelId="{1EEC1771-E49E-493B-8820-E74CDC35A750}">
      <dsp:nvSpPr>
        <dsp:cNvPr id="0" name=""/>
        <dsp:cNvSpPr/>
      </dsp:nvSpPr>
      <dsp:spPr>
        <a:xfrm>
          <a:off x="1758957" y="589236"/>
          <a:ext cx="4620252" cy="4620252"/>
        </a:xfrm>
        <a:custGeom>
          <a:avLst/>
          <a:gdLst/>
          <a:ahLst/>
          <a:cxnLst/>
          <a:rect l="0" t="0" r="0" b="0"/>
          <a:pathLst>
            <a:path>
              <a:moveTo>
                <a:pt x="380870" y="3580816"/>
              </a:moveTo>
              <a:arcTo wR="2310126" hR="2310126" stAng="8797764" swAng="21667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4A584F-0958-4AFE-9B4A-83046FDAB996}">
      <dsp:nvSpPr>
        <dsp:cNvPr id="0" name=""/>
        <dsp:cNvSpPr/>
      </dsp:nvSpPr>
      <dsp:spPr>
        <a:xfrm>
          <a:off x="976954" y="1617316"/>
          <a:ext cx="1779984" cy="1156989"/>
        </a:xfrm>
        <a:prstGeom prst="roundRect">
          <a:avLst/>
        </a:prstGeom>
        <a:solidFill>
          <a:srgbClr val="00B050"/>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Sports Ambassadors</a:t>
          </a:r>
        </a:p>
      </dsp:txBody>
      <dsp:txXfrm>
        <a:off x="1033434" y="1673796"/>
        <a:ext cx="1667024" cy="1044029"/>
      </dsp:txXfrm>
    </dsp:sp>
    <dsp:sp modelId="{46A56E93-135D-4D74-B421-AA6AA611DBDA}">
      <dsp:nvSpPr>
        <dsp:cNvPr id="0" name=""/>
        <dsp:cNvSpPr/>
      </dsp:nvSpPr>
      <dsp:spPr>
        <a:xfrm>
          <a:off x="1766027" y="573171"/>
          <a:ext cx="4620252" cy="4620252"/>
        </a:xfrm>
        <a:custGeom>
          <a:avLst/>
          <a:gdLst/>
          <a:ahLst/>
          <a:cxnLst/>
          <a:rect l="0" t="0" r="0" b="0"/>
          <a:pathLst>
            <a:path>
              <a:moveTo>
                <a:pt x="385276" y="1032771"/>
              </a:moveTo>
              <a:arcTo wR="2310126" hR="2310126" stAng="12814125" swAng="20174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A1677-28F6-4789-86E2-D9E891E9E17B}">
      <dsp:nvSpPr>
        <dsp:cNvPr id="0" name=""/>
        <dsp:cNvSpPr/>
      </dsp:nvSpPr>
      <dsp:spPr>
        <a:xfrm>
          <a:off x="1620478" y="-135365"/>
          <a:ext cx="5371419" cy="5371419"/>
        </a:xfrm>
        <a:prstGeom prst="circularArrow">
          <a:avLst>
            <a:gd name="adj1" fmla="val 4668"/>
            <a:gd name="adj2" fmla="val 272909"/>
            <a:gd name="adj3" fmla="val 12870903"/>
            <a:gd name="adj4" fmla="val 18003956"/>
            <a:gd name="adj5" fmla="val 4847"/>
          </a:avLst>
        </a:prstGeom>
        <a:solidFill>
          <a:srgbClr val="00B050"/>
        </a:solidFill>
        <a:ln>
          <a:noFill/>
        </a:ln>
        <a:effectLst/>
      </dsp:spPr>
      <dsp:style>
        <a:lnRef idx="0">
          <a:scrgbClr r="0" g="0" b="0"/>
        </a:lnRef>
        <a:fillRef idx="1">
          <a:scrgbClr r="0" g="0" b="0"/>
        </a:fillRef>
        <a:effectRef idx="0">
          <a:scrgbClr r="0" g="0" b="0"/>
        </a:effectRef>
        <a:fontRef idx="minor"/>
      </dsp:style>
    </dsp:sp>
    <dsp:sp modelId="{581D42CA-8062-4231-9803-1CC09B5A4607}">
      <dsp:nvSpPr>
        <dsp:cNvPr id="0" name=""/>
        <dsp:cNvSpPr/>
      </dsp:nvSpPr>
      <dsp:spPr>
        <a:xfrm>
          <a:off x="2535773" y="415"/>
          <a:ext cx="3540830" cy="1770415"/>
        </a:xfrm>
        <a:prstGeom prst="roundRect">
          <a:avLst/>
        </a:prstGeom>
        <a:solidFill>
          <a:schemeClr val="accent4">
            <a:lumMod val="40000"/>
            <a:lumOff val="6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rPr>
            <a:t>Our New Curriculum is being regularly reviewed and updated to ensure that we are offering our pupils the very best educational experiences and opportunities.</a:t>
          </a:r>
        </a:p>
      </dsp:txBody>
      <dsp:txXfrm>
        <a:off x="2622198" y="86840"/>
        <a:ext cx="3367980" cy="1597565"/>
      </dsp:txXfrm>
    </dsp:sp>
    <dsp:sp modelId="{EAA22FAF-E942-46BC-8AEA-3E135EEA809B}">
      <dsp:nvSpPr>
        <dsp:cNvPr id="0" name=""/>
        <dsp:cNvSpPr/>
      </dsp:nvSpPr>
      <dsp:spPr>
        <a:xfrm>
          <a:off x="4464469" y="1929112"/>
          <a:ext cx="3540830" cy="1770415"/>
        </a:xfrm>
        <a:prstGeom prst="roundRect">
          <a:avLst/>
        </a:prstGeom>
        <a:solidFill>
          <a:schemeClr val="accent2">
            <a:lumMod val="60000"/>
            <a:lumOff val="4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rPr>
            <a:t>We work closely with our cluster schools and our feeder High Schools to ensure that our transitions are smooth for our year six pupils.</a:t>
          </a:r>
        </a:p>
      </dsp:txBody>
      <dsp:txXfrm>
        <a:off x="4550894" y="2015537"/>
        <a:ext cx="3367980" cy="1597565"/>
      </dsp:txXfrm>
    </dsp:sp>
    <dsp:sp modelId="{B5C26CAE-19AF-43F5-97EF-DE75446BFD13}">
      <dsp:nvSpPr>
        <dsp:cNvPr id="0" name=""/>
        <dsp:cNvSpPr/>
      </dsp:nvSpPr>
      <dsp:spPr>
        <a:xfrm>
          <a:off x="2535773" y="3857808"/>
          <a:ext cx="3540830" cy="1770415"/>
        </a:xfrm>
        <a:prstGeom prst="roundRect">
          <a:avLst/>
        </a:prstGeom>
        <a:solidFill>
          <a:schemeClr val="accent6">
            <a:lumMod val="60000"/>
            <a:lumOff val="4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rPr>
            <a:t>We work closely with our pre-school setting to ensure our early years transitions are seamless.</a:t>
          </a:r>
        </a:p>
      </dsp:txBody>
      <dsp:txXfrm>
        <a:off x="2622198" y="3944233"/>
        <a:ext cx="3367980" cy="1597565"/>
      </dsp:txXfrm>
    </dsp:sp>
    <dsp:sp modelId="{CFC76F28-8E60-41E6-BCD2-E3E2FE51A5D3}">
      <dsp:nvSpPr>
        <dsp:cNvPr id="0" name=""/>
        <dsp:cNvSpPr/>
      </dsp:nvSpPr>
      <dsp:spPr>
        <a:xfrm>
          <a:off x="607076" y="1929112"/>
          <a:ext cx="3540830" cy="1770415"/>
        </a:xfrm>
        <a:prstGeom prst="roundRect">
          <a:avLst/>
        </a:prstGeom>
        <a:solidFill>
          <a:srgbClr val="FF99FF"/>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rPr>
            <a:t>We work closely with the Local Authority to ensure our staff have the most up to date training in the Areas of Learning Experience.</a:t>
          </a:r>
        </a:p>
      </dsp:txBody>
      <dsp:txXfrm>
        <a:off x="693501" y="2015537"/>
        <a:ext cx="3367980" cy="1597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5F9-FC49-6865-874D-1505F1881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7BE57C-ADBD-B3F4-19F9-F899DC26A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52EA33-1B0C-8808-4D99-331BD7BD8ED7}"/>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AE15B299-B818-66AE-1DAE-F58BA1EFB3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D310E-FCC2-84A0-CF87-31B673498B2F}"/>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52532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ECFB-1679-FEF4-C4CC-69318AAA27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E5D7BB-3023-1C6F-DA20-B07CC7FB1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68B6AE-9D21-7014-D730-31E0230D1C4B}"/>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6DB1591C-584E-1B5C-E7BE-9CFB136109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8506B-A81F-E075-881E-D2FA8E77E0C7}"/>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398137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21734-5ADB-FBEC-F245-CD435FFBFF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F7A5DE-F762-F3A2-A113-C7529E0D00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4AE23-B99F-E8BC-839D-6219B0D44004}"/>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CE3D0599-FB97-9F82-380D-F69D9D855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207A9-A436-031F-B413-FC7A05D0A7CB}"/>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29636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8AF5-5A31-6DBA-BF8E-E9ED5CCB1C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D641-6828-5886-32DB-C07DCB9BE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590DF-A048-8DA6-B665-307656B931B4}"/>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B4D0C097-CDBF-35BD-B282-FD92AB427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20CE2C-A58D-8DC3-6D28-DB68F6BFDCAA}"/>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24234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5EF2-4845-DC7E-92B1-5F3CD19A56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EB0659-9EE4-75AF-2885-B514111B7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49B24D-0D08-10D8-6731-39D56AA26976}"/>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A9159F4C-6850-236B-7479-35C8A334E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3FEAF-6F06-5AD1-122F-E0E4700433F0}"/>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30405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4CAF-5908-CE1D-76A5-F40F5C960D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3BD1A-289C-44DF-FCBA-9D4DB54C15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ABD91A-8CED-4958-78E4-EAD2C9FED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B5101B-A376-81EF-62AF-FF4B8A7EDD06}"/>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6" name="Footer Placeholder 5">
            <a:extLst>
              <a:ext uri="{FF2B5EF4-FFF2-40B4-BE49-F238E27FC236}">
                <a16:creationId xmlns:a16="http://schemas.microsoft.com/office/drawing/2014/main" id="{FE035952-BFB5-ED46-971A-B4CAF3314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66F282-4380-20F7-C08B-03B8EAA14FF8}"/>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62145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5A4C-6859-6F9B-4C2C-BF8A4F99E2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445E58-24B9-C5E3-DE74-5B594513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40B48-199A-9DDF-CBE3-0BEC6372D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C2F8FE-4BA0-1FA7-5A4C-A52F5AF929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2C379-86BA-883A-803E-FDADFB8ADE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0426C9-F409-2DE8-A200-CE324C6E5116}"/>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8" name="Footer Placeholder 7">
            <a:extLst>
              <a:ext uri="{FF2B5EF4-FFF2-40B4-BE49-F238E27FC236}">
                <a16:creationId xmlns:a16="http://schemas.microsoft.com/office/drawing/2014/main" id="{B50BDA11-401B-91FC-A492-EFB8E1EFFF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DFCFF8-6A29-0647-A0D7-89C61057A70A}"/>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279617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66E9-4A82-4E54-A4E4-C778531045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1C79A1-8D7D-7FB4-DEB8-60ED9A031286}"/>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4" name="Footer Placeholder 3">
            <a:extLst>
              <a:ext uri="{FF2B5EF4-FFF2-40B4-BE49-F238E27FC236}">
                <a16:creationId xmlns:a16="http://schemas.microsoft.com/office/drawing/2014/main" id="{364A27DA-FE57-9870-5566-7CCA87B946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B58DBB-899F-69DE-8EBB-403D8011ECC1}"/>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227619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CAD21F-BA24-771E-EB97-119100994E2A}"/>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3" name="Footer Placeholder 2">
            <a:extLst>
              <a:ext uri="{FF2B5EF4-FFF2-40B4-BE49-F238E27FC236}">
                <a16:creationId xmlns:a16="http://schemas.microsoft.com/office/drawing/2014/main" id="{F9FF8579-45E6-6EBE-3CCF-97C7262D3F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29B434-F5DA-A926-243D-CAB1EB43126D}"/>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39683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DF3F-5ACA-736C-5416-84975BF8C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5DBDD1-DFCD-96DD-3480-12BA28606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B74E14-A899-D98C-3E79-66AED3BBE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80F5E-2065-1E32-430A-8690A57FB605}"/>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6" name="Footer Placeholder 5">
            <a:extLst>
              <a:ext uri="{FF2B5EF4-FFF2-40B4-BE49-F238E27FC236}">
                <a16:creationId xmlns:a16="http://schemas.microsoft.com/office/drawing/2014/main" id="{673FAF6C-FD58-B56E-465D-58A4671A7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EDD833-29C2-4AB4-17F5-58773B00C08C}"/>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72485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50D0-5C20-4507-D0BC-863D5F41F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85C678-24DF-D525-FDD2-D59CA622F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A8072A-54A3-3ED4-CA35-6C3C5942A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544D0-D73D-B0CA-3171-48498494B9E8}"/>
              </a:ext>
            </a:extLst>
          </p:cNvPr>
          <p:cNvSpPr>
            <a:spLocks noGrp="1"/>
          </p:cNvSpPr>
          <p:nvPr>
            <p:ph type="dt" sz="half" idx="10"/>
          </p:nvPr>
        </p:nvSpPr>
        <p:spPr/>
        <p:txBody>
          <a:bodyPr/>
          <a:lstStyle/>
          <a:p>
            <a:fld id="{80B6D334-4E5F-46A8-88F2-F85E21BB9614}" type="datetimeFigureOut">
              <a:rPr lang="en-GB" smtClean="0"/>
              <a:t>13/11/2025</a:t>
            </a:fld>
            <a:endParaRPr lang="en-GB"/>
          </a:p>
        </p:txBody>
      </p:sp>
      <p:sp>
        <p:nvSpPr>
          <p:cNvPr id="6" name="Footer Placeholder 5">
            <a:extLst>
              <a:ext uri="{FF2B5EF4-FFF2-40B4-BE49-F238E27FC236}">
                <a16:creationId xmlns:a16="http://schemas.microsoft.com/office/drawing/2014/main" id="{C791B0C6-4AC0-788B-989C-BDBBA65893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14CDD3-BBCE-5A6B-509C-844A52C502EF}"/>
              </a:ext>
            </a:extLst>
          </p:cNvPr>
          <p:cNvSpPr>
            <a:spLocks noGrp="1"/>
          </p:cNvSpPr>
          <p:nvPr>
            <p:ph type="sldNum" sz="quarter" idx="12"/>
          </p:nvPr>
        </p:nvSpPr>
        <p:spPr/>
        <p:txBody>
          <a:bodyPr/>
          <a:lstStyle/>
          <a:p>
            <a:fld id="{B048BEC8-F2AB-46C7-9E7F-F38BE186FDB5}" type="slidenum">
              <a:rPr lang="en-GB" smtClean="0"/>
              <a:t>‹#›</a:t>
            </a:fld>
            <a:endParaRPr lang="en-GB"/>
          </a:p>
        </p:txBody>
      </p:sp>
    </p:spTree>
    <p:extLst>
      <p:ext uri="{BB962C8B-B14F-4D97-AF65-F5344CB8AC3E}">
        <p14:creationId xmlns:p14="http://schemas.microsoft.com/office/powerpoint/2010/main" val="135894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77548-3DB3-3337-CED7-072510D44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B9B46-71DB-55FE-D723-5E48367BB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F56B2-1ED2-C05E-85DA-1EA5A4680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6D334-4E5F-46A8-88F2-F85E21BB9614}" type="datetimeFigureOut">
              <a:rPr lang="en-GB" smtClean="0"/>
              <a:t>13/11/2025</a:t>
            </a:fld>
            <a:endParaRPr lang="en-GB"/>
          </a:p>
        </p:txBody>
      </p:sp>
      <p:sp>
        <p:nvSpPr>
          <p:cNvPr id="5" name="Footer Placeholder 4">
            <a:extLst>
              <a:ext uri="{FF2B5EF4-FFF2-40B4-BE49-F238E27FC236}">
                <a16:creationId xmlns:a16="http://schemas.microsoft.com/office/drawing/2014/main" id="{EB506FC8-EFCA-D674-228A-BBDE4EE12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454F8-E188-AC43-D67B-1E0B5B7C9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8BEC8-F2AB-46C7-9E7F-F38BE186FDB5}" type="slidenum">
              <a:rPr lang="en-GB" smtClean="0"/>
              <a:t>‹#›</a:t>
            </a:fld>
            <a:endParaRPr lang="en-GB"/>
          </a:p>
        </p:txBody>
      </p:sp>
    </p:spTree>
    <p:extLst>
      <p:ext uri="{BB962C8B-B14F-4D97-AF65-F5344CB8AC3E}">
        <p14:creationId xmlns:p14="http://schemas.microsoft.com/office/powerpoint/2010/main" val="180328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3.png"/><Relationship Id="rId4" Type="http://schemas.openxmlformats.org/officeDocument/2006/relationships/diagramQuickStyle" Target="../diagrams/quickStyle3.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in front of a building&#10;&#10;Description automatically generated with medium confidence">
            <a:extLst>
              <a:ext uri="{FF2B5EF4-FFF2-40B4-BE49-F238E27FC236}">
                <a16:creationId xmlns:a16="http://schemas.microsoft.com/office/drawing/2014/main" id="{2FFCC459-02CB-5A38-8548-E41C4C51BEAE}"/>
              </a:ext>
            </a:extLst>
          </p:cNvPr>
          <p:cNvPicPr>
            <a:picLocks noChangeAspect="1"/>
          </p:cNvPicPr>
          <p:nvPr/>
        </p:nvPicPr>
        <p:blipFill rotWithShape="1">
          <a:blip r:embed="rId2"/>
          <a:srcRect l="4625" t="9091" r="46252"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CB8EB-8D79-E073-BEA8-ACA42C95EE31}"/>
              </a:ext>
            </a:extLst>
          </p:cNvPr>
          <p:cNvSpPr>
            <a:spLocks noGrp="1"/>
          </p:cNvSpPr>
          <p:nvPr>
            <p:ph type="ctrTitle"/>
          </p:nvPr>
        </p:nvSpPr>
        <p:spPr>
          <a:xfrm>
            <a:off x="310037" y="490457"/>
            <a:ext cx="5486664" cy="1994753"/>
          </a:xfrm>
          <a:solidFill>
            <a:schemeClr val="bg1"/>
          </a:solidFill>
        </p:spPr>
        <p:txBody>
          <a:bodyPr anchor="b">
            <a:noAutofit/>
          </a:bodyPr>
          <a:lstStyle/>
          <a:p>
            <a:pPr algn="l"/>
            <a:r>
              <a:rPr lang="en-GB" sz="5600">
                <a:solidFill>
                  <a:srgbClr val="FF0000"/>
                </a:solidFill>
                <a:latin typeface="Amasis MT Pro Black" panose="02040A04050005020304" pitchFamily="18" charset="0"/>
              </a:rPr>
              <a:t>Montgomery CiW School</a:t>
            </a:r>
          </a:p>
        </p:txBody>
      </p:sp>
      <p:sp>
        <p:nvSpPr>
          <p:cNvPr id="3" name="Subtitle 2">
            <a:extLst>
              <a:ext uri="{FF2B5EF4-FFF2-40B4-BE49-F238E27FC236}">
                <a16:creationId xmlns:a16="http://schemas.microsoft.com/office/drawing/2014/main" id="{5B379A97-E437-8B1B-19A0-77010473162A}"/>
              </a:ext>
            </a:extLst>
          </p:cNvPr>
          <p:cNvSpPr>
            <a:spLocks noGrp="1"/>
          </p:cNvSpPr>
          <p:nvPr>
            <p:ph type="subTitle" idx="1"/>
          </p:nvPr>
        </p:nvSpPr>
        <p:spPr>
          <a:xfrm>
            <a:off x="310037" y="4793808"/>
            <a:ext cx="4586551" cy="1208141"/>
          </a:xfrm>
        </p:spPr>
        <p:txBody>
          <a:bodyPr>
            <a:noAutofit/>
          </a:bodyPr>
          <a:lstStyle/>
          <a:p>
            <a:pPr algn="l"/>
            <a:r>
              <a:rPr lang="en-GB" sz="3400">
                <a:latin typeface="Amasis MT Pro Black" panose="02040A04050005020304" pitchFamily="18" charset="0"/>
              </a:rPr>
              <a:t>Happily growing together to be the best that we can be!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831F0F-22E1-7AD8-E110-C0186DFA67A6}"/>
              </a:ext>
            </a:extLst>
          </p:cNvPr>
          <p:cNvPicPr>
            <a:picLocks noChangeAspect="1"/>
          </p:cNvPicPr>
          <p:nvPr/>
        </p:nvPicPr>
        <p:blipFill>
          <a:blip r:embed="rId3"/>
          <a:stretch>
            <a:fillRect/>
          </a:stretch>
        </p:blipFill>
        <p:spPr>
          <a:xfrm>
            <a:off x="1426534" y="2605368"/>
            <a:ext cx="1855537" cy="1872193"/>
          </a:xfrm>
          <a:prstGeom prst="rect">
            <a:avLst/>
          </a:prstGeom>
        </p:spPr>
      </p:pic>
    </p:spTree>
    <p:extLst>
      <p:ext uri="{BB962C8B-B14F-4D97-AF65-F5344CB8AC3E}">
        <p14:creationId xmlns:p14="http://schemas.microsoft.com/office/powerpoint/2010/main" val="188460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BC51-C037-6C4D-133C-150F37FFE241}"/>
              </a:ext>
            </a:extLst>
          </p:cNvPr>
          <p:cNvSpPr>
            <a:spLocks noGrp="1"/>
          </p:cNvSpPr>
          <p:nvPr>
            <p:ph type="title"/>
          </p:nvPr>
        </p:nvSpPr>
        <p:spPr>
          <a:xfrm>
            <a:off x="838200" y="365126"/>
            <a:ext cx="10515600" cy="664778"/>
          </a:xfrm>
        </p:spPr>
        <p:txBody>
          <a:bodyPr>
            <a:noAutofit/>
          </a:bodyPr>
          <a:lstStyle/>
          <a:p>
            <a:r>
              <a:rPr lang="en-GB" b="1">
                <a:solidFill>
                  <a:srgbClr val="002060"/>
                </a:solidFill>
              </a:rPr>
              <a:t>Planning for Progression</a:t>
            </a:r>
          </a:p>
        </p:txBody>
      </p:sp>
      <p:pic>
        <p:nvPicPr>
          <p:cNvPr id="4" name="Content Placeholder 3">
            <a:extLst>
              <a:ext uri="{FF2B5EF4-FFF2-40B4-BE49-F238E27FC236}">
                <a16:creationId xmlns:a16="http://schemas.microsoft.com/office/drawing/2014/main" id="{4DA252B4-049B-E4AA-77C3-D829AC0F7C3D}"/>
              </a:ext>
            </a:extLst>
          </p:cNvPr>
          <p:cNvPicPr>
            <a:picLocks noGrp="1" noChangeAspect="1"/>
          </p:cNvPicPr>
          <p:nvPr>
            <p:ph idx="1"/>
          </p:nvPr>
        </p:nvPicPr>
        <p:blipFill>
          <a:blip r:embed="rId2"/>
          <a:stretch>
            <a:fillRect/>
          </a:stretch>
        </p:blipFill>
        <p:spPr>
          <a:xfrm>
            <a:off x="1472666" y="1029904"/>
            <a:ext cx="8797490" cy="5670084"/>
          </a:xfrm>
          <a:prstGeom prst="rect">
            <a:avLst/>
          </a:prstGeom>
        </p:spPr>
      </p:pic>
    </p:spTree>
    <p:extLst>
      <p:ext uri="{BB962C8B-B14F-4D97-AF65-F5344CB8AC3E}">
        <p14:creationId xmlns:p14="http://schemas.microsoft.com/office/powerpoint/2010/main" val="87972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5B9EA-BC14-1379-D99F-9366D617899A}"/>
              </a:ext>
            </a:extLst>
          </p:cNvPr>
          <p:cNvPicPr>
            <a:picLocks noChangeAspect="1"/>
          </p:cNvPicPr>
          <p:nvPr/>
        </p:nvPicPr>
        <p:blipFill>
          <a:blip r:embed="rId2"/>
          <a:stretch>
            <a:fillRect/>
          </a:stretch>
        </p:blipFill>
        <p:spPr>
          <a:xfrm>
            <a:off x="1367649" y="1751906"/>
            <a:ext cx="9635096" cy="4978133"/>
          </a:xfrm>
          <a:prstGeom prst="rect">
            <a:avLst/>
          </a:prstGeom>
        </p:spPr>
      </p:pic>
      <p:sp>
        <p:nvSpPr>
          <p:cNvPr id="2" name="Title 1">
            <a:extLst>
              <a:ext uri="{FF2B5EF4-FFF2-40B4-BE49-F238E27FC236}">
                <a16:creationId xmlns:a16="http://schemas.microsoft.com/office/drawing/2014/main" id="{049B4C86-E745-467A-D185-340B6A339142}"/>
              </a:ext>
            </a:extLst>
          </p:cNvPr>
          <p:cNvSpPr>
            <a:spLocks noGrp="1"/>
          </p:cNvSpPr>
          <p:nvPr>
            <p:ph type="title"/>
          </p:nvPr>
        </p:nvSpPr>
        <p:spPr>
          <a:xfrm>
            <a:off x="838200" y="852805"/>
            <a:ext cx="10515600" cy="1325563"/>
          </a:xfrm>
        </p:spPr>
        <p:txBody>
          <a:bodyPr>
            <a:normAutofit/>
          </a:bodyPr>
          <a:lstStyle/>
          <a:p>
            <a:r>
              <a:rPr lang="en-GB" sz="2600"/>
              <a:t>As a cluster we have developed concept maps for each of the key concepts in the New Curriculum.  We have mapped these across our Big Questions to ensure coverage.</a:t>
            </a:r>
          </a:p>
        </p:txBody>
      </p:sp>
      <p:sp>
        <p:nvSpPr>
          <p:cNvPr id="3" name="TextBox 2">
            <a:extLst>
              <a:ext uri="{FF2B5EF4-FFF2-40B4-BE49-F238E27FC236}">
                <a16:creationId xmlns:a16="http://schemas.microsoft.com/office/drawing/2014/main" id="{D5FE5FF5-FCFB-DC39-962F-CFEAF3FFC8D2}"/>
              </a:ext>
            </a:extLst>
          </p:cNvPr>
          <p:cNvSpPr txBox="1"/>
          <p:nvPr/>
        </p:nvSpPr>
        <p:spPr>
          <a:xfrm>
            <a:off x="243840" y="111760"/>
            <a:ext cx="5506720" cy="769441"/>
          </a:xfrm>
          <a:prstGeom prst="rect">
            <a:avLst/>
          </a:prstGeom>
          <a:noFill/>
        </p:spPr>
        <p:txBody>
          <a:bodyPr wrap="square" rtlCol="0">
            <a:spAutoFit/>
          </a:bodyPr>
          <a:lstStyle/>
          <a:p>
            <a:r>
              <a:rPr lang="en-GB" sz="4400" b="1">
                <a:solidFill>
                  <a:srgbClr val="002060"/>
                </a:solidFill>
                <a:latin typeface="+mj-lt"/>
              </a:rPr>
              <a:t>Cluster Collaboration</a:t>
            </a:r>
          </a:p>
        </p:txBody>
      </p:sp>
    </p:spTree>
    <p:extLst>
      <p:ext uri="{BB962C8B-B14F-4D97-AF65-F5344CB8AC3E}">
        <p14:creationId xmlns:p14="http://schemas.microsoft.com/office/powerpoint/2010/main" val="339334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38BB-AD52-DB43-09DB-D32042669320}"/>
              </a:ext>
            </a:extLst>
          </p:cNvPr>
          <p:cNvSpPr>
            <a:spLocks noGrp="1"/>
          </p:cNvSpPr>
          <p:nvPr>
            <p:ph type="title"/>
          </p:nvPr>
        </p:nvSpPr>
        <p:spPr/>
        <p:txBody>
          <a:bodyPr>
            <a:normAutofit/>
          </a:bodyPr>
          <a:lstStyle/>
          <a:p>
            <a:pPr algn="ctr"/>
            <a:r>
              <a:rPr lang="en-GB" sz="3000" b="1">
                <a:ea typeface="Calibri Light"/>
                <a:cs typeface="Calibri Light"/>
              </a:rPr>
              <a:t>Evolving process – reviewed and adapted June 2024</a:t>
            </a:r>
          </a:p>
        </p:txBody>
      </p:sp>
      <p:sp>
        <p:nvSpPr>
          <p:cNvPr id="3" name="Content Placeholder 2">
            <a:extLst>
              <a:ext uri="{FF2B5EF4-FFF2-40B4-BE49-F238E27FC236}">
                <a16:creationId xmlns:a16="http://schemas.microsoft.com/office/drawing/2014/main" id="{B02886A6-F213-DF89-3FF4-BAC4AD539148}"/>
              </a:ext>
            </a:extLst>
          </p:cNvPr>
          <p:cNvSpPr>
            <a:spLocks noGrp="1"/>
          </p:cNvSpPr>
          <p:nvPr>
            <p:ph idx="1"/>
          </p:nvPr>
        </p:nvSpPr>
        <p:spPr/>
        <p:txBody>
          <a:bodyPr vert="horz" lIns="91440" tIns="45720" rIns="91440" bIns="45720" rtlCol="0" anchor="t">
            <a:normAutofit/>
          </a:bodyPr>
          <a:lstStyle/>
          <a:p>
            <a:pPr algn="ctr"/>
            <a:endParaRPr lang="en-US">
              <a:ea typeface="Calibri"/>
              <a:cs typeface="Calibri"/>
            </a:endParaRPr>
          </a:p>
          <a:p>
            <a:endParaRPr lang="en-GB"/>
          </a:p>
        </p:txBody>
      </p:sp>
      <p:pic>
        <p:nvPicPr>
          <p:cNvPr id="4" name="Picture 3" descr="A colorful squares with white text&#10;&#10;AI-generated content may be incorrect.">
            <a:extLst>
              <a:ext uri="{FF2B5EF4-FFF2-40B4-BE49-F238E27FC236}">
                <a16:creationId xmlns:a16="http://schemas.microsoft.com/office/drawing/2014/main" id="{BC7B50AB-24D7-BF50-39C5-9FE4AAEB4868}"/>
              </a:ext>
            </a:extLst>
          </p:cNvPr>
          <p:cNvPicPr>
            <a:picLocks noChangeAspect="1"/>
          </p:cNvPicPr>
          <p:nvPr/>
        </p:nvPicPr>
        <p:blipFill>
          <a:blip r:embed="rId2"/>
          <a:stretch>
            <a:fillRect/>
          </a:stretch>
        </p:blipFill>
        <p:spPr>
          <a:xfrm>
            <a:off x="1517650" y="1715742"/>
            <a:ext cx="8593483" cy="4464603"/>
          </a:xfrm>
          <a:prstGeom prst="rect">
            <a:avLst/>
          </a:prstGeom>
        </p:spPr>
      </p:pic>
    </p:spTree>
    <p:extLst>
      <p:ext uri="{BB962C8B-B14F-4D97-AF65-F5344CB8AC3E}">
        <p14:creationId xmlns:p14="http://schemas.microsoft.com/office/powerpoint/2010/main" val="77877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D26F-B3FD-5579-94BB-7DC31E28F538}"/>
              </a:ext>
            </a:extLst>
          </p:cNvPr>
          <p:cNvSpPr>
            <a:spLocks noGrp="1"/>
          </p:cNvSpPr>
          <p:nvPr>
            <p:ph type="title"/>
          </p:nvPr>
        </p:nvSpPr>
        <p:spPr/>
        <p:txBody>
          <a:bodyPr/>
          <a:lstStyle/>
          <a:p>
            <a:r>
              <a:rPr lang="en-GB">
                <a:ea typeface="Calibri Light"/>
                <a:cs typeface="Calibri Light"/>
              </a:rPr>
              <a:t>Further adapted...Revised July 2025</a:t>
            </a:r>
            <a:endParaRPr lang="en-GB"/>
          </a:p>
        </p:txBody>
      </p:sp>
      <p:pic>
        <p:nvPicPr>
          <p:cNvPr id="4" name="Picture 3" descr="A white grid with colorful text&#10;&#10;AI-generated content may be incorrect.">
            <a:extLst>
              <a:ext uri="{FF2B5EF4-FFF2-40B4-BE49-F238E27FC236}">
                <a16:creationId xmlns:a16="http://schemas.microsoft.com/office/drawing/2014/main" id="{3E8E456B-79DF-8275-DF45-44E53D6FA158}"/>
              </a:ext>
            </a:extLst>
          </p:cNvPr>
          <p:cNvPicPr>
            <a:picLocks noChangeAspect="1"/>
          </p:cNvPicPr>
          <p:nvPr/>
        </p:nvPicPr>
        <p:blipFill>
          <a:blip r:embed="rId2"/>
          <a:stretch>
            <a:fillRect/>
          </a:stretch>
        </p:blipFill>
        <p:spPr>
          <a:xfrm>
            <a:off x="561794" y="1714039"/>
            <a:ext cx="11068720" cy="4491508"/>
          </a:xfrm>
          <a:prstGeom prst="rect">
            <a:avLst/>
          </a:prstGeom>
        </p:spPr>
      </p:pic>
    </p:spTree>
    <p:extLst>
      <p:ext uri="{BB962C8B-B14F-4D97-AF65-F5344CB8AC3E}">
        <p14:creationId xmlns:p14="http://schemas.microsoft.com/office/powerpoint/2010/main" val="253658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0AD2-BC3E-5900-9F03-5BEAACCF85A2}"/>
              </a:ext>
            </a:extLst>
          </p:cNvPr>
          <p:cNvSpPr>
            <a:spLocks noGrp="1"/>
          </p:cNvSpPr>
          <p:nvPr>
            <p:ph type="title"/>
          </p:nvPr>
        </p:nvSpPr>
        <p:spPr>
          <a:xfrm>
            <a:off x="838200" y="365125"/>
            <a:ext cx="11038114" cy="1336448"/>
          </a:xfrm>
        </p:spPr>
        <p:txBody>
          <a:bodyPr>
            <a:normAutofit/>
          </a:bodyPr>
          <a:lstStyle/>
          <a:p>
            <a:r>
              <a:rPr lang="en-GB" sz="2800" b="1">
                <a:ea typeface="Calibri Light"/>
                <a:cs typeface="Calibri Light"/>
              </a:rPr>
              <a:t>Updated Planning for Progression – Sept 2025</a:t>
            </a:r>
          </a:p>
        </p:txBody>
      </p:sp>
      <p:pic>
        <p:nvPicPr>
          <p:cNvPr id="3" name="Picture 2" descr="A screenshot of a school overview&#10;&#10;AI-generated content may be incorrect.">
            <a:extLst>
              <a:ext uri="{FF2B5EF4-FFF2-40B4-BE49-F238E27FC236}">
                <a16:creationId xmlns:a16="http://schemas.microsoft.com/office/drawing/2014/main" id="{56BF0DCF-BC76-E994-5FEA-7DB62FFC3CE8}"/>
              </a:ext>
            </a:extLst>
          </p:cNvPr>
          <p:cNvPicPr>
            <a:picLocks noChangeAspect="1"/>
          </p:cNvPicPr>
          <p:nvPr/>
        </p:nvPicPr>
        <p:blipFill>
          <a:blip r:embed="rId2"/>
          <a:stretch>
            <a:fillRect/>
          </a:stretch>
        </p:blipFill>
        <p:spPr>
          <a:xfrm>
            <a:off x="1179544" y="1341572"/>
            <a:ext cx="10395858" cy="4997646"/>
          </a:xfrm>
          <a:prstGeom prst="rect">
            <a:avLst/>
          </a:prstGeom>
        </p:spPr>
      </p:pic>
    </p:spTree>
    <p:extLst>
      <p:ext uri="{BB962C8B-B14F-4D97-AF65-F5344CB8AC3E}">
        <p14:creationId xmlns:p14="http://schemas.microsoft.com/office/powerpoint/2010/main" val="236603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E65E-20A1-A0E4-1EAF-7957A8686304}"/>
              </a:ext>
            </a:extLst>
          </p:cNvPr>
          <p:cNvSpPr>
            <a:spLocks noGrp="1"/>
          </p:cNvSpPr>
          <p:nvPr>
            <p:ph type="title"/>
          </p:nvPr>
        </p:nvSpPr>
        <p:spPr>
          <a:xfrm>
            <a:off x="157480" y="119275"/>
            <a:ext cx="4404360" cy="600392"/>
          </a:xfrm>
        </p:spPr>
        <p:txBody>
          <a:bodyPr>
            <a:noAutofit/>
          </a:bodyPr>
          <a:lstStyle/>
          <a:p>
            <a:r>
              <a:rPr lang="en-GB" b="1">
                <a:solidFill>
                  <a:srgbClr val="002060"/>
                </a:solidFill>
              </a:rPr>
              <a:t>Pupil Led Learning</a:t>
            </a:r>
          </a:p>
        </p:txBody>
      </p:sp>
      <p:sp>
        <p:nvSpPr>
          <p:cNvPr id="3" name="Content Placeholder 2">
            <a:extLst>
              <a:ext uri="{FF2B5EF4-FFF2-40B4-BE49-F238E27FC236}">
                <a16:creationId xmlns:a16="http://schemas.microsoft.com/office/drawing/2014/main" id="{E1D6CE4B-A8E3-CFBA-471C-6486CAB614AE}"/>
              </a:ext>
            </a:extLst>
          </p:cNvPr>
          <p:cNvSpPr>
            <a:spLocks noGrp="1"/>
          </p:cNvSpPr>
          <p:nvPr>
            <p:ph idx="1"/>
          </p:nvPr>
        </p:nvSpPr>
        <p:spPr>
          <a:xfrm>
            <a:off x="1051560" y="1541145"/>
            <a:ext cx="10515600" cy="4351338"/>
          </a:xfrm>
        </p:spPr>
        <p:txBody>
          <a:bodyPr>
            <a:normAutofit/>
          </a:bodyPr>
          <a:lstStyle/>
          <a:p>
            <a:endParaRPr lang="en-GB"/>
          </a:p>
          <a:p>
            <a:pPr marL="0" indent="0">
              <a:buNone/>
            </a:pPr>
            <a:endParaRPr lang="en-GB"/>
          </a:p>
          <a:p>
            <a:pPr marL="0" indent="0">
              <a:buNone/>
            </a:pPr>
            <a:endParaRPr lang="en-GB"/>
          </a:p>
          <a:p>
            <a:pPr marL="0" indent="0">
              <a:buNone/>
            </a:pPr>
            <a:endParaRPr lang="en-GB"/>
          </a:p>
          <a:p>
            <a:endParaRPr lang="en-GB"/>
          </a:p>
          <a:p>
            <a:endParaRPr lang="en-GB"/>
          </a:p>
        </p:txBody>
      </p:sp>
      <p:graphicFrame>
        <p:nvGraphicFramePr>
          <p:cNvPr id="7" name="Diagram 6">
            <a:extLst>
              <a:ext uri="{FF2B5EF4-FFF2-40B4-BE49-F238E27FC236}">
                <a16:creationId xmlns:a16="http://schemas.microsoft.com/office/drawing/2014/main" id="{4C918104-32BA-1D8F-2997-28BFABAE1CEA}"/>
              </a:ext>
            </a:extLst>
          </p:cNvPr>
          <p:cNvGraphicFramePr/>
          <p:nvPr>
            <p:extLst>
              <p:ext uri="{D42A27DB-BD31-4B8C-83A1-F6EECF244321}">
                <p14:modId xmlns:p14="http://schemas.microsoft.com/office/powerpoint/2010/main" val="2343318911"/>
              </p:ext>
            </p:extLst>
          </p:nvPr>
        </p:nvGraphicFramePr>
        <p:xfrm>
          <a:off x="243840" y="1114637"/>
          <a:ext cx="11109960" cy="5773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605C9E0A-F916-599F-49B0-6DE5EA6F74F4}"/>
              </a:ext>
            </a:extLst>
          </p:cNvPr>
          <p:cNvSpPr/>
          <p:nvPr/>
        </p:nvSpPr>
        <p:spPr>
          <a:xfrm>
            <a:off x="243840" y="2027475"/>
            <a:ext cx="11539220" cy="972660"/>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solidFill>
                  <a:srgbClr val="002060"/>
                </a:solidFill>
              </a:rPr>
              <a:t>We promote pupil led learning by involving the pupils in the areas that they wish to learn about in each Big Question.</a:t>
            </a:r>
          </a:p>
          <a:p>
            <a:pPr algn="ctr"/>
            <a:endParaRPr lang="en-GB"/>
          </a:p>
        </p:txBody>
      </p:sp>
      <p:sp>
        <p:nvSpPr>
          <p:cNvPr id="13" name="Rectangle: Rounded Corners 12">
            <a:extLst>
              <a:ext uri="{FF2B5EF4-FFF2-40B4-BE49-F238E27FC236}">
                <a16:creationId xmlns:a16="http://schemas.microsoft.com/office/drawing/2014/main" id="{698E1F59-B73B-709B-4426-B672A6300156}"/>
              </a:ext>
            </a:extLst>
          </p:cNvPr>
          <p:cNvSpPr/>
          <p:nvPr/>
        </p:nvSpPr>
        <p:spPr>
          <a:xfrm>
            <a:off x="243840" y="3165243"/>
            <a:ext cx="11539220" cy="97266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200">
                <a:solidFill>
                  <a:srgbClr val="002060"/>
                </a:solidFill>
              </a:rPr>
              <a:t>Pupils are also provided the opportunity to have choice in the way they present their work</a:t>
            </a:r>
            <a:r>
              <a:rPr lang="en-GB">
                <a:solidFill>
                  <a:srgbClr val="002060"/>
                </a:solidFill>
              </a:rPr>
              <a:t>.</a:t>
            </a:r>
          </a:p>
        </p:txBody>
      </p:sp>
      <p:sp>
        <p:nvSpPr>
          <p:cNvPr id="14" name="Rectangle: Rounded Corners 13">
            <a:extLst>
              <a:ext uri="{FF2B5EF4-FFF2-40B4-BE49-F238E27FC236}">
                <a16:creationId xmlns:a16="http://schemas.microsoft.com/office/drawing/2014/main" id="{E2096CC6-CD02-6B3B-EBCB-52E4EB6DB391}"/>
              </a:ext>
            </a:extLst>
          </p:cNvPr>
          <p:cNvSpPr/>
          <p:nvPr/>
        </p:nvSpPr>
        <p:spPr>
          <a:xfrm>
            <a:off x="243840" y="4303011"/>
            <a:ext cx="11539220" cy="972660"/>
          </a:xfrm>
          <a:prstGeom prst="roundRect">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solidFill>
                  <a:srgbClr val="002060"/>
                </a:solidFill>
              </a:rPr>
              <a:t>We regularly involve children in our monitoring processes, by asking them what they think is working well and what they would like to see improve.</a:t>
            </a:r>
          </a:p>
          <a:p>
            <a:pPr algn="ctr"/>
            <a:endParaRPr lang="en-GB"/>
          </a:p>
        </p:txBody>
      </p:sp>
      <p:sp>
        <p:nvSpPr>
          <p:cNvPr id="15" name="Rectangle: Rounded Corners 14">
            <a:extLst>
              <a:ext uri="{FF2B5EF4-FFF2-40B4-BE49-F238E27FC236}">
                <a16:creationId xmlns:a16="http://schemas.microsoft.com/office/drawing/2014/main" id="{B90EFF83-E5BD-53DD-843F-C27F36F9A10E}"/>
              </a:ext>
            </a:extLst>
          </p:cNvPr>
          <p:cNvSpPr/>
          <p:nvPr/>
        </p:nvSpPr>
        <p:spPr>
          <a:xfrm>
            <a:off x="243840" y="889707"/>
            <a:ext cx="11539220" cy="97266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200">
                <a:solidFill>
                  <a:srgbClr val="002060"/>
                </a:solidFill>
              </a:rPr>
              <a:t>We value our pupils’ voice and recognise that their opinions are important and will help shape our school.</a:t>
            </a:r>
          </a:p>
        </p:txBody>
      </p:sp>
      <p:sp>
        <p:nvSpPr>
          <p:cNvPr id="16" name="Rectangle: Rounded Corners 15">
            <a:extLst>
              <a:ext uri="{FF2B5EF4-FFF2-40B4-BE49-F238E27FC236}">
                <a16:creationId xmlns:a16="http://schemas.microsoft.com/office/drawing/2014/main" id="{789F07C1-3525-19FD-9F1D-8FA4AB0E0F37}"/>
              </a:ext>
            </a:extLst>
          </p:cNvPr>
          <p:cNvSpPr/>
          <p:nvPr/>
        </p:nvSpPr>
        <p:spPr>
          <a:xfrm>
            <a:off x="243840" y="5440779"/>
            <a:ext cx="11539220" cy="97266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GB" sz="2200">
                <a:solidFill>
                  <a:srgbClr val="002060"/>
                </a:solidFill>
              </a:rPr>
              <a:t>Every pupil in years 2 to 6 are a member of one of our pupil voice groups.  In the summer term our year 2 pupils join the groups as part of their transition.</a:t>
            </a:r>
          </a:p>
        </p:txBody>
      </p:sp>
    </p:spTree>
    <p:extLst>
      <p:ext uri="{BB962C8B-B14F-4D97-AF65-F5344CB8AC3E}">
        <p14:creationId xmlns:p14="http://schemas.microsoft.com/office/powerpoint/2010/main" val="292661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0E53820-4AC4-0EA0-CCB5-C6679EFF34EB}"/>
              </a:ext>
            </a:extLst>
          </p:cNvPr>
          <p:cNvGraphicFramePr/>
          <p:nvPr>
            <p:extLst>
              <p:ext uri="{D42A27DB-BD31-4B8C-83A1-F6EECF244321}">
                <p14:modId xmlns:p14="http://schemas.microsoft.com/office/powerpoint/2010/main" val="40155799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6FF47548-CE75-2DFE-A7DE-42392A06BEA7}"/>
              </a:ext>
            </a:extLst>
          </p:cNvPr>
          <p:cNvSpPr/>
          <p:nvPr/>
        </p:nvSpPr>
        <p:spPr>
          <a:xfrm>
            <a:off x="5043638" y="2512194"/>
            <a:ext cx="2059806" cy="19635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2060"/>
                </a:solidFill>
              </a:rPr>
              <a:t>Pupil Voice Groups</a:t>
            </a:r>
          </a:p>
        </p:txBody>
      </p:sp>
      <p:sp>
        <p:nvSpPr>
          <p:cNvPr id="6" name="Speech Bubble: Oval 5">
            <a:extLst>
              <a:ext uri="{FF2B5EF4-FFF2-40B4-BE49-F238E27FC236}">
                <a16:creationId xmlns:a16="http://schemas.microsoft.com/office/drawing/2014/main" id="{C85CDE11-50F3-5030-F3EC-727BE96E0D07}"/>
              </a:ext>
            </a:extLst>
          </p:cNvPr>
          <p:cNvSpPr/>
          <p:nvPr/>
        </p:nvSpPr>
        <p:spPr>
          <a:xfrm>
            <a:off x="9634888" y="2711917"/>
            <a:ext cx="2435192" cy="1434164"/>
          </a:xfrm>
          <a:prstGeom prst="wedgeEllipseCallout">
            <a:avLst>
              <a:gd name="adj1" fmla="val -65102"/>
              <a:gd name="adj2" fmla="val 11493"/>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We want to make our school a brighter place</a:t>
            </a:r>
          </a:p>
        </p:txBody>
      </p:sp>
      <p:sp>
        <p:nvSpPr>
          <p:cNvPr id="7" name="Speech Bubble: Oval 6">
            <a:extLst>
              <a:ext uri="{FF2B5EF4-FFF2-40B4-BE49-F238E27FC236}">
                <a16:creationId xmlns:a16="http://schemas.microsoft.com/office/drawing/2014/main" id="{39D8AE5F-7282-2ABD-E425-047050BE675A}"/>
              </a:ext>
            </a:extLst>
          </p:cNvPr>
          <p:cNvSpPr/>
          <p:nvPr/>
        </p:nvSpPr>
        <p:spPr>
          <a:xfrm>
            <a:off x="529390" y="249144"/>
            <a:ext cx="2818598" cy="1653940"/>
          </a:xfrm>
          <a:prstGeom prst="wedgeEllipseCallout">
            <a:avLst>
              <a:gd name="adj1" fmla="val 71650"/>
              <a:gd name="adj2" fmla="val 37518"/>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We think we should have a Buddy Bench for children to go to if they need a friend</a:t>
            </a:r>
          </a:p>
        </p:txBody>
      </p:sp>
      <p:sp>
        <p:nvSpPr>
          <p:cNvPr id="8" name="Speech Bubble: Oval 7">
            <a:extLst>
              <a:ext uri="{FF2B5EF4-FFF2-40B4-BE49-F238E27FC236}">
                <a16:creationId xmlns:a16="http://schemas.microsoft.com/office/drawing/2014/main" id="{C96B2EE0-00B8-87E2-1EE9-0FCEE07D9C91}"/>
              </a:ext>
            </a:extLst>
          </p:cNvPr>
          <p:cNvSpPr/>
          <p:nvPr/>
        </p:nvSpPr>
        <p:spPr>
          <a:xfrm>
            <a:off x="9519385" y="4740441"/>
            <a:ext cx="2435192" cy="1434164"/>
          </a:xfrm>
          <a:prstGeom prst="wedgeEllipseCallout">
            <a:avLst>
              <a:gd name="adj1" fmla="val -59173"/>
              <a:gd name="adj2" fmla="val 4169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We will introduce a Wal Graffiti to practice our Cymraeg</a:t>
            </a:r>
          </a:p>
        </p:txBody>
      </p:sp>
      <p:sp>
        <p:nvSpPr>
          <p:cNvPr id="9" name="Speech Bubble: Oval 8">
            <a:extLst>
              <a:ext uri="{FF2B5EF4-FFF2-40B4-BE49-F238E27FC236}">
                <a16:creationId xmlns:a16="http://schemas.microsoft.com/office/drawing/2014/main" id="{1FFA4952-9CDE-0A79-097B-81B3F504E9F7}"/>
              </a:ext>
            </a:extLst>
          </p:cNvPr>
          <p:cNvSpPr/>
          <p:nvPr/>
        </p:nvSpPr>
        <p:spPr>
          <a:xfrm>
            <a:off x="501584" y="4954917"/>
            <a:ext cx="2435192" cy="1434164"/>
          </a:xfrm>
          <a:prstGeom prst="wedgeEllipseCallout">
            <a:avLst>
              <a:gd name="adj1" fmla="val 68100"/>
              <a:gd name="adj2" fmla="val 26258"/>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We will teach others how to be safe online</a:t>
            </a:r>
          </a:p>
        </p:txBody>
      </p:sp>
      <p:sp>
        <p:nvSpPr>
          <p:cNvPr id="10" name="Speech Bubble: Oval 9">
            <a:extLst>
              <a:ext uri="{FF2B5EF4-FFF2-40B4-BE49-F238E27FC236}">
                <a16:creationId xmlns:a16="http://schemas.microsoft.com/office/drawing/2014/main" id="{E759011D-5E76-E9D3-E989-710EEF14C57E}"/>
              </a:ext>
            </a:extLst>
          </p:cNvPr>
          <p:cNvSpPr/>
          <p:nvPr/>
        </p:nvSpPr>
        <p:spPr>
          <a:xfrm>
            <a:off x="237423" y="2568410"/>
            <a:ext cx="2435192" cy="1434164"/>
          </a:xfrm>
          <a:prstGeom prst="wedgeEllipseCallout">
            <a:avLst>
              <a:gd name="adj1" fmla="val 63752"/>
              <a:gd name="adj2" fmla="val 38339"/>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We will fundraise for more sports equipment</a:t>
            </a:r>
          </a:p>
        </p:txBody>
      </p:sp>
      <p:sp>
        <p:nvSpPr>
          <p:cNvPr id="11" name="Teardrop 10">
            <a:extLst>
              <a:ext uri="{FF2B5EF4-FFF2-40B4-BE49-F238E27FC236}">
                <a16:creationId xmlns:a16="http://schemas.microsoft.com/office/drawing/2014/main" id="{250F932C-8C64-3731-4A1F-3D6530119F9B}"/>
              </a:ext>
            </a:extLst>
          </p:cNvPr>
          <p:cNvSpPr/>
          <p:nvPr/>
        </p:nvSpPr>
        <p:spPr>
          <a:xfrm>
            <a:off x="9452008" y="249143"/>
            <a:ext cx="2334127" cy="1868413"/>
          </a:xfrm>
          <a:prstGeom prst="teardrop">
            <a:avLst/>
          </a:prstGeom>
          <a:solidFill>
            <a:schemeClr val="accent6">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All pupils in year 3-6 are members of a pupil voice group</a:t>
            </a:r>
          </a:p>
        </p:txBody>
      </p:sp>
    </p:spTree>
    <p:extLst>
      <p:ext uri="{BB962C8B-B14F-4D97-AF65-F5344CB8AC3E}">
        <p14:creationId xmlns:p14="http://schemas.microsoft.com/office/powerpoint/2010/main" val="216788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8B0E-46BD-F04B-3473-66BB375476B8}"/>
              </a:ext>
            </a:extLst>
          </p:cNvPr>
          <p:cNvSpPr>
            <a:spLocks noGrp="1"/>
          </p:cNvSpPr>
          <p:nvPr>
            <p:ph type="title"/>
          </p:nvPr>
        </p:nvSpPr>
        <p:spPr>
          <a:xfrm>
            <a:off x="147320" y="151765"/>
            <a:ext cx="7228840" cy="843915"/>
          </a:xfrm>
        </p:spPr>
        <p:txBody>
          <a:bodyPr/>
          <a:lstStyle/>
          <a:p>
            <a:r>
              <a:rPr lang="en-GB" b="1">
                <a:solidFill>
                  <a:srgbClr val="002060"/>
                </a:solidFill>
              </a:rPr>
              <a:t>An Evolving Curriculum Offer</a:t>
            </a:r>
          </a:p>
        </p:txBody>
      </p:sp>
      <p:graphicFrame>
        <p:nvGraphicFramePr>
          <p:cNvPr id="4" name="Diagram 3">
            <a:extLst>
              <a:ext uri="{FF2B5EF4-FFF2-40B4-BE49-F238E27FC236}">
                <a16:creationId xmlns:a16="http://schemas.microsoft.com/office/drawing/2014/main" id="{F3D3E214-BF93-91CC-E2DE-C3616FAC6C04}"/>
              </a:ext>
            </a:extLst>
          </p:cNvPr>
          <p:cNvGraphicFramePr/>
          <p:nvPr>
            <p:extLst>
              <p:ext uri="{D42A27DB-BD31-4B8C-83A1-F6EECF244321}">
                <p14:modId xmlns:p14="http://schemas.microsoft.com/office/powerpoint/2010/main" val="467153804"/>
              </p:ext>
            </p:extLst>
          </p:nvPr>
        </p:nvGraphicFramePr>
        <p:xfrm>
          <a:off x="1708531" y="995680"/>
          <a:ext cx="8612377" cy="5628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57D7C16-0F2D-630F-F15E-5C3F8BE8EA36}"/>
              </a:ext>
            </a:extLst>
          </p:cNvPr>
          <p:cNvPicPr>
            <a:picLocks noChangeAspect="1"/>
          </p:cNvPicPr>
          <p:nvPr/>
        </p:nvPicPr>
        <p:blipFill>
          <a:blip r:embed="rId7"/>
          <a:stretch>
            <a:fillRect/>
          </a:stretch>
        </p:blipFill>
        <p:spPr>
          <a:xfrm>
            <a:off x="10434320" y="151765"/>
            <a:ext cx="1610360" cy="1703643"/>
          </a:xfrm>
          <a:prstGeom prst="rect">
            <a:avLst/>
          </a:prstGeom>
        </p:spPr>
      </p:pic>
      <p:pic>
        <p:nvPicPr>
          <p:cNvPr id="6" name="Picture 5">
            <a:extLst>
              <a:ext uri="{FF2B5EF4-FFF2-40B4-BE49-F238E27FC236}">
                <a16:creationId xmlns:a16="http://schemas.microsoft.com/office/drawing/2014/main" id="{0F5CE2E3-DBA1-B2DE-D175-F7EEA50438D6}"/>
              </a:ext>
            </a:extLst>
          </p:cNvPr>
          <p:cNvPicPr>
            <a:picLocks noChangeAspect="1"/>
          </p:cNvPicPr>
          <p:nvPr/>
        </p:nvPicPr>
        <p:blipFill>
          <a:blip r:embed="rId8"/>
          <a:stretch>
            <a:fillRect/>
          </a:stretch>
        </p:blipFill>
        <p:spPr>
          <a:xfrm>
            <a:off x="10586734" y="5275012"/>
            <a:ext cx="1610360" cy="1582988"/>
          </a:xfrm>
          <a:prstGeom prst="rect">
            <a:avLst/>
          </a:prstGeom>
        </p:spPr>
      </p:pic>
      <p:pic>
        <p:nvPicPr>
          <p:cNvPr id="7" name="Picture 6">
            <a:extLst>
              <a:ext uri="{FF2B5EF4-FFF2-40B4-BE49-F238E27FC236}">
                <a16:creationId xmlns:a16="http://schemas.microsoft.com/office/drawing/2014/main" id="{ABDCB3A9-4073-37BE-3263-1D09F3A6EE74}"/>
              </a:ext>
            </a:extLst>
          </p:cNvPr>
          <p:cNvPicPr>
            <a:picLocks noChangeAspect="1"/>
          </p:cNvPicPr>
          <p:nvPr/>
        </p:nvPicPr>
        <p:blipFill>
          <a:blip r:embed="rId9"/>
          <a:stretch>
            <a:fillRect/>
          </a:stretch>
        </p:blipFill>
        <p:spPr>
          <a:xfrm>
            <a:off x="-80358" y="5253328"/>
            <a:ext cx="1582261" cy="1604672"/>
          </a:xfrm>
          <a:prstGeom prst="rect">
            <a:avLst/>
          </a:prstGeom>
        </p:spPr>
      </p:pic>
      <p:pic>
        <p:nvPicPr>
          <p:cNvPr id="8" name="Picture 7">
            <a:extLst>
              <a:ext uri="{FF2B5EF4-FFF2-40B4-BE49-F238E27FC236}">
                <a16:creationId xmlns:a16="http://schemas.microsoft.com/office/drawing/2014/main" id="{65363BE6-491A-FBBB-F8E7-34A6EE3D1C60}"/>
              </a:ext>
            </a:extLst>
          </p:cNvPr>
          <p:cNvPicPr>
            <a:picLocks noChangeAspect="1"/>
          </p:cNvPicPr>
          <p:nvPr/>
        </p:nvPicPr>
        <p:blipFill>
          <a:blip r:embed="rId10"/>
          <a:stretch>
            <a:fillRect/>
          </a:stretch>
        </p:blipFill>
        <p:spPr>
          <a:xfrm>
            <a:off x="0" y="995680"/>
            <a:ext cx="1595120" cy="1604672"/>
          </a:xfrm>
          <a:prstGeom prst="rect">
            <a:avLst/>
          </a:prstGeom>
        </p:spPr>
      </p:pic>
    </p:spTree>
    <p:extLst>
      <p:ext uri="{BB962C8B-B14F-4D97-AF65-F5344CB8AC3E}">
        <p14:creationId xmlns:p14="http://schemas.microsoft.com/office/powerpoint/2010/main" val="223169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DEBF-7799-51FF-FBE5-44BA016FC365}"/>
              </a:ext>
            </a:extLst>
          </p:cNvPr>
          <p:cNvSpPr>
            <a:spLocks noGrp="1"/>
          </p:cNvSpPr>
          <p:nvPr>
            <p:ph type="title"/>
          </p:nvPr>
        </p:nvSpPr>
        <p:spPr>
          <a:xfrm>
            <a:off x="572493" y="238539"/>
            <a:ext cx="11018520" cy="1434415"/>
          </a:xfrm>
        </p:spPr>
        <p:txBody>
          <a:bodyPr anchor="b">
            <a:normAutofit/>
          </a:bodyPr>
          <a:lstStyle/>
          <a:p>
            <a:r>
              <a:rPr lang="en-GB" sz="5400" b="1"/>
              <a:t>Our vision is to have a school where…</a:t>
            </a:r>
          </a:p>
        </p:txBody>
      </p:sp>
      <p:sp>
        <p:nvSpPr>
          <p:cNvPr id="3" name="Content Placeholder 2">
            <a:extLst>
              <a:ext uri="{FF2B5EF4-FFF2-40B4-BE49-F238E27FC236}">
                <a16:creationId xmlns:a16="http://schemas.microsoft.com/office/drawing/2014/main" id="{654B707C-6279-88BE-0FBA-A998DA903273}"/>
              </a:ext>
            </a:extLst>
          </p:cNvPr>
          <p:cNvSpPr>
            <a:spLocks noGrp="1"/>
          </p:cNvSpPr>
          <p:nvPr>
            <p:ph idx="1"/>
          </p:nvPr>
        </p:nvSpPr>
        <p:spPr>
          <a:xfrm>
            <a:off x="572493" y="2071316"/>
            <a:ext cx="6713552" cy="4119172"/>
          </a:xfrm>
        </p:spPr>
        <p:txBody>
          <a:bodyPr anchor="t">
            <a:normAutofit fontScale="77500" lnSpcReduction="20000"/>
          </a:bodyPr>
          <a:lstStyle/>
          <a:p>
            <a:pPr marL="0" indent="0" algn="ctr">
              <a:buNone/>
            </a:pPr>
            <a:r>
              <a:rPr lang="en-GB" sz="8000" dirty="0">
                <a:latin typeface="Amasis MT Pro Black"/>
              </a:rPr>
              <a:t>In God's love we are all happily growing together to be the best that we can be!</a:t>
            </a:r>
          </a:p>
          <a:p>
            <a:endParaRPr lang="en-GB" sz="2200"/>
          </a:p>
        </p:txBody>
      </p:sp>
      <p:pic>
        <p:nvPicPr>
          <p:cNvPr id="7" name="Picture 6" descr="A logo with a cross and keys&#10;&#10;AI-generated content may be incorrect.">
            <a:extLst>
              <a:ext uri="{FF2B5EF4-FFF2-40B4-BE49-F238E27FC236}">
                <a16:creationId xmlns:a16="http://schemas.microsoft.com/office/drawing/2014/main" id="{94307D78-B95C-2D6D-063C-1EE187B93282}"/>
              </a:ext>
            </a:extLst>
          </p:cNvPr>
          <p:cNvPicPr>
            <a:picLocks noChangeAspect="1"/>
          </p:cNvPicPr>
          <p:nvPr/>
        </p:nvPicPr>
        <p:blipFill>
          <a:blip r:embed="rId2">
            <a:extLst>
              <a:ext uri="{28A0092B-C50C-407E-A947-70E740481C1C}">
                <a14:useLocalDpi xmlns:a14="http://schemas.microsoft.com/office/drawing/2010/main" val="0"/>
              </a:ext>
            </a:extLst>
          </a:blip>
          <a:srcRect l="31" r="3034" b="-3"/>
          <a:stretch/>
        </p:blipFill>
        <p:spPr>
          <a:xfrm>
            <a:off x="7675658" y="2093976"/>
            <a:ext cx="3941064" cy="4096512"/>
          </a:xfrm>
          <a:prstGeom prst="rect">
            <a:avLst/>
          </a:prstGeom>
        </p:spPr>
      </p:pic>
    </p:spTree>
    <p:extLst>
      <p:ext uri="{BB962C8B-B14F-4D97-AF65-F5344CB8AC3E}">
        <p14:creationId xmlns:p14="http://schemas.microsoft.com/office/powerpoint/2010/main" val="209170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5DA4-FE8B-358E-3237-17386E08A26D}"/>
              </a:ext>
            </a:extLst>
          </p:cNvPr>
          <p:cNvSpPr>
            <a:spLocks noGrp="1"/>
          </p:cNvSpPr>
          <p:nvPr>
            <p:ph type="title"/>
          </p:nvPr>
        </p:nvSpPr>
        <p:spPr>
          <a:xfrm>
            <a:off x="838200" y="365125"/>
            <a:ext cx="10515600" cy="1325563"/>
          </a:xfrm>
        </p:spPr>
        <p:txBody>
          <a:bodyPr>
            <a:normAutofit/>
          </a:bodyPr>
          <a:lstStyle/>
          <a:p>
            <a:r>
              <a:rPr lang="en-GB" sz="5400"/>
              <a:t>To help us achieve this we…</a:t>
            </a:r>
          </a:p>
        </p:txBody>
      </p:sp>
      <p:sp>
        <p:nvSpPr>
          <p:cNvPr id="3" name="Content Placeholder 2">
            <a:extLst>
              <a:ext uri="{FF2B5EF4-FFF2-40B4-BE49-F238E27FC236}">
                <a16:creationId xmlns:a16="http://schemas.microsoft.com/office/drawing/2014/main" id="{84149F06-EBEF-CDBC-AB8D-E6D005919BB8}"/>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GB" sz="2000"/>
              <a:t>teach Christian values through the experiences offered to pupils and through serving our community by providing an education of the highest quality.</a:t>
            </a:r>
            <a:endParaRPr lang="en-US"/>
          </a:p>
          <a:p>
            <a:r>
              <a:rPr lang="en-GB" sz="2000"/>
              <a:t>provide an environment where children can feel happy and secure, where they are not afraid to make mistakes, and everyone is valued for their individuality.</a:t>
            </a:r>
            <a:endParaRPr lang="en-GB"/>
          </a:p>
          <a:p>
            <a:r>
              <a:rPr lang="en-GB" sz="2000"/>
              <a:t>believe that children should be taught to value their surroundings, their sense of </a:t>
            </a:r>
            <a:r>
              <a:rPr lang="en-GB" sz="2000" err="1"/>
              <a:t>Cynefin</a:t>
            </a:r>
            <a:r>
              <a:rPr lang="en-GB" sz="2000"/>
              <a:t> and gain satisfaction from achieving their potential.</a:t>
            </a:r>
          </a:p>
          <a:p>
            <a:r>
              <a:rPr lang="en-GB" sz="2000"/>
              <a:t>model care and respect for one another so children learn and earn the respect of their peers and adults alike.</a:t>
            </a:r>
          </a:p>
          <a:p>
            <a:r>
              <a:rPr lang="en-GB" sz="2000"/>
              <a:t>teach understanding of the concepts of respect, kindness, faith, trust, honesty, tolerance and friendship.</a:t>
            </a:r>
          </a:p>
          <a:p>
            <a:r>
              <a:rPr lang="en-GB" sz="2000"/>
              <a:t>respect every individual’s contribution to the school and the wider community.</a:t>
            </a:r>
          </a:p>
          <a:p>
            <a:r>
              <a:rPr lang="en-GB" sz="2000"/>
              <a:t>support the children in building positive relationships.</a:t>
            </a:r>
          </a:p>
          <a:p>
            <a:endParaRPr lang="en-GB" sz="2000"/>
          </a:p>
          <a:p>
            <a:endParaRPr lang="en-GB" sz="2000"/>
          </a:p>
          <a:p>
            <a:endParaRPr lang="en-GB" sz="2000"/>
          </a:p>
          <a:p>
            <a:endParaRPr lang="en-GB" sz="2000"/>
          </a:p>
          <a:p>
            <a:endParaRPr lang="en-GB" sz="2000"/>
          </a:p>
          <a:p>
            <a:endParaRPr lang="en-GB" sz="2000"/>
          </a:p>
        </p:txBody>
      </p:sp>
    </p:spTree>
    <p:extLst>
      <p:ext uri="{BB962C8B-B14F-4D97-AF65-F5344CB8AC3E}">
        <p14:creationId xmlns:p14="http://schemas.microsoft.com/office/powerpoint/2010/main" val="343476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FD55-F629-EDAA-59FF-4BA683F6D9FD}"/>
              </a:ext>
            </a:extLst>
          </p:cNvPr>
          <p:cNvSpPr>
            <a:spLocks noGrp="1"/>
          </p:cNvSpPr>
          <p:nvPr>
            <p:ph type="title"/>
          </p:nvPr>
        </p:nvSpPr>
        <p:spPr>
          <a:xfrm>
            <a:off x="-416559" y="-123803"/>
            <a:ext cx="5486400" cy="1088992"/>
          </a:xfrm>
        </p:spPr>
        <p:txBody>
          <a:bodyPr/>
          <a:lstStyle/>
          <a:p>
            <a:pPr algn="ctr"/>
            <a:r>
              <a:rPr lang="en-GB" b="1">
                <a:solidFill>
                  <a:srgbClr val="002060"/>
                </a:solidFill>
              </a:rPr>
              <a:t>Our Christian Values</a:t>
            </a:r>
          </a:p>
        </p:txBody>
      </p:sp>
      <p:pic>
        <p:nvPicPr>
          <p:cNvPr id="11" name="Picture 10">
            <a:extLst>
              <a:ext uri="{FF2B5EF4-FFF2-40B4-BE49-F238E27FC236}">
                <a16:creationId xmlns:a16="http://schemas.microsoft.com/office/drawing/2014/main" id="{40E6DD5B-E5EC-A2AA-775A-5773339E2245}"/>
              </a:ext>
            </a:extLst>
          </p:cNvPr>
          <p:cNvPicPr>
            <a:picLocks noChangeAspect="1"/>
          </p:cNvPicPr>
          <p:nvPr/>
        </p:nvPicPr>
        <p:blipFill>
          <a:blip r:embed="rId2"/>
          <a:stretch>
            <a:fillRect/>
          </a:stretch>
        </p:blipFill>
        <p:spPr>
          <a:xfrm>
            <a:off x="729434" y="1174283"/>
            <a:ext cx="6710893" cy="5370745"/>
          </a:xfrm>
          <a:prstGeom prst="rect">
            <a:avLst/>
          </a:prstGeom>
          <a:ln>
            <a:noFill/>
          </a:ln>
          <a:effectLst>
            <a:softEdge rad="112500"/>
          </a:effectLst>
        </p:spPr>
      </p:pic>
      <p:pic>
        <p:nvPicPr>
          <p:cNvPr id="15" name="Picture 14">
            <a:extLst>
              <a:ext uri="{FF2B5EF4-FFF2-40B4-BE49-F238E27FC236}">
                <a16:creationId xmlns:a16="http://schemas.microsoft.com/office/drawing/2014/main" id="{14DF06CE-236C-14F5-A4D5-EAE6BE21166B}"/>
              </a:ext>
            </a:extLst>
          </p:cNvPr>
          <p:cNvPicPr>
            <a:picLocks noChangeAspect="1"/>
          </p:cNvPicPr>
          <p:nvPr/>
        </p:nvPicPr>
        <p:blipFill>
          <a:blip r:embed="rId3"/>
          <a:stretch>
            <a:fillRect/>
          </a:stretch>
        </p:blipFill>
        <p:spPr>
          <a:xfrm rot="994537">
            <a:off x="6722740" y="4456367"/>
            <a:ext cx="1435174" cy="2101958"/>
          </a:xfrm>
          <a:prstGeom prst="rect">
            <a:avLst/>
          </a:prstGeom>
        </p:spPr>
      </p:pic>
      <p:pic>
        <p:nvPicPr>
          <p:cNvPr id="19" name="Picture 18">
            <a:extLst>
              <a:ext uri="{FF2B5EF4-FFF2-40B4-BE49-F238E27FC236}">
                <a16:creationId xmlns:a16="http://schemas.microsoft.com/office/drawing/2014/main" id="{C09F6020-D161-8EF5-7741-7F5381B587C6}"/>
              </a:ext>
            </a:extLst>
          </p:cNvPr>
          <p:cNvPicPr>
            <a:picLocks noChangeAspect="1"/>
          </p:cNvPicPr>
          <p:nvPr/>
        </p:nvPicPr>
        <p:blipFill>
          <a:blip r:embed="rId4"/>
          <a:stretch>
            <a:fillRect/>
          </a:stretch>
        </p:blipFill>
        <p:spPr>
          <a:xfrm>
            <a:off x="8427918" y="511887"/>
            <a:ext cx="2876698" cy="1847945"/>
          </a:xfrm>
          <a:prstGeom prst="rect">
            <a:avLst/>
          </a:prstGeom>
        </p:spPr>
      </p:pic>
      <p:sp>
        <p:nvSpPr>
          <p:cNvPr id="21" name="TextBox 20">
            <a:extLst>
              <a:ext uri="{FF2B5EF4-FFF2-40B4-BE49-F238E27FC236}">
                <a16:creationId xmlns:a16="http://schemas.microsoft.com/office/drawing/2014/main" id="{68EB176B-C92A-D520-7451-403323D82832}"/>
              </a:ext>
            </a:extLst>
          </p:cNvPr>
          <p:cNvSpPr txBox="1"/>
          <p:nvPr/>
        </p:nvSpPr>
        <p:spPr>
          <a:xfrm>
            <a:off x="8427918" y="2829827"/>
            <a:ext cx="3449657" cy="3693319"/>
          </a:xfrm>
          <a:prstGeom prst="rect">
            <a:avLst/>
          </a:prstGeom>
          <a:noFill/>
          <a:ln w="3175">
            <a:solidFill>
              <a:schemeClr val="tx1"/>
            </a:solidFill>
          </a:ln>
        </p:spPr>
        <p:txBody>
          <a:bodyPr wrap="square" rtlCol="0">
            <a:spAutoFit/>
          </a:bodyPr>
          <a:lstStyle/>
          <a:p>
            <a:r>
              <a:rPr lang="en-GB"/>
              <a:t>As a Church in Wales School our links to our Christian faith are important to us.  We have strong connections with St Nicholas Church and our parish.</a:t>
            </a:r>
          </a:p>
          <a:p>
            <a:r>
              <a:rPr lang="en-GB"/>
              <a:t>We learn the importance of Christian Values through regular Collective Worship and daily prayer.  We welcome Reverend Paulette, Reverend Mary, Impact and the Open the Book team into school each half term to help us celebrate our faith.</a:t>
            </a:r>
          </a:p>
        </p:txBody>
      </p:sp>
    </p:spTree>
    <p:extLst>
      <p:ext uri="{BB962C8B-B14F-4D97-AF65-F5344CB8AC3E}">
        <p14:creationId xmlns:p14="http://schemas.microsoft.com/office/powerpoint/2010/main" val="315280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A835B-5CC2-5708-68E8-196E4FD2663B}"/>
              </a:ext>
            </a:extLst>
          </p:cNvPr>
          <p:cNvSpPr>
            <a:spLocks noGrp="1"/>
          </p:cNvSpPr>
          <p:nvPr>
            <p:ph type="title"/>
          </p:nvPr>
        </p:nvSpPr>
        <p:spPr>
          <a:xfrm>
            <a:off x="640080" y="325369"/>
            <a:ext cx="4368602" cy="1956841"/>
          </a:xfrm>
        </p:spPr>
        <p:txBody>
          <a:bodyPr anchor="b">
            <a:normAutofit/>
          </a:bodyPr>
          <a:lstStyle/>
          <a:p>
            <a:r>
              <a:rPr lang="en-GB" b="1">
                <a:solidFill>
                  <a:srgbClr val="002060"/>
                </a:solidFill>
              </a:rPr>
              <a:t>Our School in Montgomery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1C1226-4B98-A7EF-7E78-BA8FB8DBD9BB}"/>
              </a:ext>
            </a:extLst>
          </p:cNvPr>
          <p:cNvSpPr>
            <a:spLocks noGrp="1"/>
          </p:cNvSpPr>
          <p:nvPr>
            <p:ph idx="1"/>
          </p:nvPr>
        </p:nvSpPr>
        <p:spPr>
          <a:xfrm>
            <a:off x="640080" y="2872899"/>
            <a:ext cx="4243589" cy="3320668"/>
          </a:xfrm>
        </p:spPr>
        <p:txBody>
          <a:bodyPr>
            <a:normAutofit fontScale="85000" lnSpcReduction="10000"/>
          </a:bodyPr>
          <a:lstStyle/>
          <a:p>
            <a:pPr marL="0" indent="0">
              <a:lnSpc>
                <a:spcPct val="150000"/>
              </a:lnSpc>
              <a:buNone/>
            </a:pPr>
            <a:r>
              <a:rPr lang="en-GB" sz="2200">
                <a:solidFill>
                  <a:srgbClr val="002060"/>
                </a:solidFill>
              </a:rPr>
              <a:t>Montgomery is a small market town that is steeped in history.  As a small-town school, we value the relationships we have with our local community.  Our new curriculum enables us to embrace our sense of belonging to our local area as we embrace learning opportunities that surround us. </a:t>
            </a:r>
          </a:p>
        </p:txBody>
      </p:sp>
      <p:pic>
        <p:nvPicPr>
          <p:cNvPr id="5" name="Picture 4">
            <a:extLst>
              <a:ext uri="{FF2B5EF4-FFF2-40B4-BE49-F238E27FC236}">
                <a16:creationId xmlns:a16="http://schemas.microsoft.com/office/drawing/2014/main" id="{5CF904C8-6BF1-2B11-299F-3D0C15A4F910}"/>
              </a:ext>
            </a:extLst>
          </p:cNvPr>
          <p:cNvPicPr>
            <a:picLocks noChangeAspect="1"/>
          </p:cNvPicPr>
          <p:nvPr/>
        </p:nvPicPr>
        <p:blipFill rotWithShape="1">
          <a:blip r:embed="rId2"/>
          <a:srcRect l="31176" r="56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24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72FF-7218-B3D8-C53B-6FC317B45C30}"/>
              </a:ext>
            </a:extLst>
          </p:cNvPr>
          <p:cNvSpPr>
            <a:spLocks noGrp="1"/>
          </p:cNvSpPr>
          <p:nvPr>
            <p:ph type="title"/>
          </p:nvPr>
        </p:nvSpPr>
        <p:spPr>
          <a:xfrm>
            <a:off x="218440" y="90805"/>
            <a:ext cx="10515600" cy="1325563"/>
          </a:xfrm>
        </p:spPr>
        <p:txBody>
          <a:bodyPr>
            <a:normAutofit/>
          </a:bodyPr>
          <a:lstStyle/>
          <a:p>
            <a:r>
              <a:rPr lang="en-GB" b="1">
                <a:solidFill>
                  <a:srgbClr val="002060"/>
                </a:solidFill>
              </a:rPr>
              <a:t>Our Four Purpose Vision</a:t>
            </a:r>
          </a:p>
        </p:txBody>
      </p:sp>
      <p:pic>
        <p:nvPicPr>
          <p:cNvPr id="5" name="Picture 4">
            <a:extLst>
              <a:ext uri="{FF2B5EF4-FFF2-40B4-BE49-F238E27FC236}">
                <a16:creationId xmlns:a16="http://schemas.microsoft.com/office/drawing/2014/main" id="{55D3FCA0-C362-ADE7-2001-6645E645B512}"/>
              </a:ext>
            </a:extLst>
          </p:cNvPr>
          <p:cNvPicPr>
            <a:picLocks noChangeAspect="1"/>
          </p:cNvPicPr>
          <p:nvPr/>
        </p:nvPicPr>
        <p:blipFill>
          <a:blip r:embed="rId2"/>
          <a:stretch>
            <a:fillRect/>
          </a:stretch>
        </p:blipFill>
        <p:spPr>
          <a:xfrm>
            <a:off x="1104900" y="1119188"/>
            <a:ext cx="1813878" cy="1933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8296AD49-BF48-8DDF-79BB-523DB5F7792E}"/>
              </a:ext>
            </a:extLst>
          </p:cNvPr>
          <p:cNvPicPr>
            <a:picLocks noChangeAspect="1"/>
          </p:cNvPicPr>
          <p:nvPr/>
        </p:nvPicPr>
        <p:blipFill>
          <a:blip r:embed="rId3"/>
          <a:stretch>
            <a:fillRect/>
          </a:stretch>
        </p:blipFill>
        <p:spPr>
          <a:xfrm>
            <a:off x="3909228" y="1119187"/>
            <a:ext cx="1966913" cy="1933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806337B-C50C-89F3-1100-1B0562C498C3}"/>
              </a:ext>
            </a:extLst>
          </p:cNvPr>
          <p:cNvPicPr>
            <a:picLocks noChangeAspect="1"/>
          </p:cNvPicPr>
          <p:nvPr/>
        </p:nvPicPr>
        <p:blipFill>
          <a:blip r:embed="rId4"/>
          <a:stretch>
            <a:fillRect/>
          </a:stretch>
        </p:blipFill>
        <p:spPr>
          <a:xfrm>
            <a:off x="6781317" y="1119187"/>
            <a:ext cx="1966913" cy="2003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4706E1DF-3012-1498-0862-842F10D549A3}"/>
              </a:ext>
            </a:extLst>
          </p:cNvPr>
          <p:cNvPicPr>
            <a:picLocks noChangeAspect="1"/>
          </p:cNvPicPr>
          <p:nvPr/>
        </p:nvPicPr>
        <p:blipFill>
          <a:blip r:embed="rId5"/>
          <a:stretch>
            <a:fillRect/>
          </a:stretch>
        </p:blipFill>
        <p:spPr>
          <a:xfrm>
            <a:off x="9653406" y="1152834"/>
            <a:ext cx="1857873" cy="186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Rounded Corners 11">
            <a:extLst>
              <a:ext uri="{FF2B5EF4-FFF2-40B4-BE49-F238E27FC236}">
                <a16:creationId xmlns:a16="http://schemas.microsoft.com/office/drawing/2014/main" id="{12DC2944-3AF3-34F3-F035-C8841C56E47C}"/>
              </a:ext>
            </a:extLst>
          </p:cNvPr>
          <p:cNvSpPr/>
          <p:nvPr/>
        </p:nvSpPr>
        <p:spPr>
          <a:xfrm>
            <a:off x="6269513" y="3122301"/>
            <a:ext cx="2730831" cy="346137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BC17B76B-4827-49CE-252F-63CA3D1D943B}"/>
              </a:ext>
            </a:extLst>
          </p:cNvPr>
          <p:cNvSpPr/>
          <p:nvPr/>
        </p:nvSpPr>
        <p:spPr>
          <a:xfrm>
            <a:off x="3365169" y="3145808"/>
            <a:ext cx="2730831" cy="3461379"/>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59E049B-5950-6E9B-8B0E-8FFE8B2EFDE7}"/>
              </a:ext>
            </a:extLst>
          </p:cNvPr>
          <p:cNvSpPr/>
          <p:nvPr/>
        </p:nvSpPr>
        <p:spPr>
          <a:xfrm>
            <a:off x="460825" y="3122301"/>
            <a:ext cx="2730831" cy="3461379"/>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F97FB130-561B-9E75-D5FD-6C52CF12E9F2}"/>
              </a:ext>
            </a:extLst>
          </p:cNvPr>
          <p:cNvSpPr/>
          <p:nvPr/>
        </p:nvSpPr>
        <p:spPr>
          <a:xfrm>
            <a:off x="9173857" y="3118509"/>
            <a:ext cx="2730831" cy="3461379"/>
          </a:xfrm>
          <a:prstGeom prst="round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4229744-8CD5-79BE-F3FD-9F98D91841D5}"/>
              </a:ext>
            </a:extLst>
          </p:cNvPr>
          <p:cNvSpPr txBox="1"/>
          <p:nvPr/>
        </p:nvSpPr>
        <p:spPr>
          <a:xfrm>
            <a:off x="667685" y="3226236"/>
            <a:ext cx="2445370" cy="3693319"/>
          </a:xfrm>
          <a:prstGeom prst="rect">
            <a:avLst/>
          </a:prstGeom>
          <a:noFill/>
        </p:spPr>
        <p:txBody>
          <a:bodyPr wrap="square" lIns="91440" tIns="45720" rIns="91440" bIns="45720" rtlCol="0" anchor="t">
            <a:spAutoFit/>
          </a:bodyPr>
          <a:lstStyle/>
          <a:p>
            <a:pPr algn="l" fontAlgn="base"/>
            <a:r>
              <a:rPr lang="en-GB" sz="900" b="1" i="0">
                <a:solidFill>
                  <a:srgbClr val="1F1F1F"/>
                </a:solidFill>
                <a:effectLst/>
                <a:latin typeface="inherit"/>
              </a:rPr>
              <a:t>At Montgomery CiW School we develop ambitious, capable learners who:</a:t>
            </a:r>
            <a:endParaRPr lang="en-GB" sz="900" b="1" i="0">
              <a:solidFill>
                <a:srgbClr val="1F1F1F"/>
              </a:solidFill>
              <a:effectLst/>
              <a:latin typeface="Arial" panose="020B0604020202020204" pitchFamily="34" charset="0"/>
            </a:endParaRPr>
          </a:p>
          <a:p>
            <a:pPr algn="l" fontAlgn="base">
              <a:buFont typeface="Arial" panose="020B0604020202020204" pitchFamily="34" charset="0"/>
              <a:buChar char="•"/>
            </a:pPr>
            <a:r>
              <a:rPr lang="en-GB" sz="900" b="0" i="0">
                <a:solidFill>
                  <a:srgbClr val="1F1F1F"/>
                </a:solidFill>
                <a:effectLst/>
                <a:latin typeface="Arial"/>
                <a:cs typeface="Arial"/>
              </a:rPr>
              <a:t>set themselves high standards and seek and enjoy </a:t>
            </a:r>
            <a:r>
              <a:rPr lang="en-GB" sz="900">
                <a:solidFill>
                  <a:srgbClr val="1F1F1F"/>
                </a:solidFill>
                <a:latin typeface="Arial"/>
                <a:cs typeface="Arial"/>
              </a:rPr>
              <a:t>challenges</a:t>
            </a:r>
            <a:endParaRPr lang="en-GB" sz="900" b="0" i="0">
              <a:solidFill>
                <a:srgbClr val="1F1F1F"/>
              </a:solidFill>
              <a:effectLst/>
              <a:latin typeface="Arial" panose="020B0604020202020204" pitchFamily="34" charset="0"/>
              <a:cs typeface="Arial"/>
            </a:endParaRP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are building up a body of knowledge and have the skills to connect and apply that knowledge in different contexts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are questioning and enjoy solving problems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can communicate effectively in different forms and settings, using both Welsh and English</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can explain the ideas and concepts they are learning about</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can use number effectively in different contexts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understand how to interpret data and apply mathematical concepts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use digital technologies creatively to communicate, find and analyse information</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undertake research and evaluate critically what they find</a:t>
            </a:r>
          </a:p>
          <a:p>
            <a:pPr algn="l" fontAlgn="base"/>
            <a:r>
              <a:rPr lang="en-GB" sz="900" b="0" i="0">
                <a:solidFill>
                  <a:srgbClr val="1F1F1F"/>
                </a:solidFill>
                <a:effectLst/>
                <a:latin typeface="Arial" panose="020B0604020202020204" pitchFamily="34" charset="0"/>
              </a:rPr>
              <a:t>and </a:t>
            </a:r>
            <a:r>
              <a:rPr lang="en-GB" sz="900" b="1" i="0">
                <a:solidFill>
                  <a:srgbClr val="1F1F1F"/>
                </a:solidFill>
                <a:effectLst/>
                <a:latin typeface="inherit"/>
              </a:rPr>
              <a:t>are ready to learn throughout their lives</a:t>
            </a:r>
            <a:endParaRPr lang="en-GB" sz="900" b="0" i="0">
              <a:solidFill>
                <a:srgbClr val="1F1F1F"/>
              </a:solidFill>
              <a:effectLst/>
              <a:latin typeface="Arial" panose="020B0604020202020204" pitchFamily="34" charset="0"/>
            </a:endParaRPr>
          </a:p>
          <a:p>
            <a:r>
              <a:rPr lang="en-GB" sz="900"/>
              <a:t>.</a:t>
            </a:r>
          </a:p>
          <a:p>
            <a:endParaRPr lang="en-GB" sz="900"/>
          </a:p>
          <a:p>
            <a:endParaRPr lang="en-GB" sz="900"/>
          </a:p>
          <a:p>
            <a:endParaRPr lang="en-GB" sz="900"/>
          </a:p>
        </p:txBody>
      </p:sp>
      <p:sp>
        <p:nvSpPr>
          <p:cNvPr id="4" name="TextBox 3">
            <a:extLst>
              <a:ext uri="{FF2B5EF4-FFF2-40B4-BE49-F238E27FC236}">
                <a16:creationId xmlns:a16="http://schemas.microsoft.com/office/drawing/2014/main" id="{D2BECB00-13E9-38BE-A669-B41EA3419ED2}"/>
              </a:ext>
            </a:extLst>
          </p:cNvPr>
          <p:cNvSpPr txBox="1"/>
          <p:nvPr/>
        </p:nvSpPr>
        <p:spPr>
          <a:xfrm>
            <a:off x="3550509" y="3326263"/>
            <a:ext cx="2280603" cy="3493264"/>
          </a:xfrm>
          <a:prstGeom prst="rect">
            <a:avLst/>
          </a:prstGeom>
          <a:noFill/>
        </p:spPr>
        <p:txBody>
          <a:bodyPr wrap="square" rtlCol="0">
            <a:spAutoFit/>
          </a:bodyPr>
          <a:lstStyle/>
          <a:p>
            <a:r>
              <a:rPr lang="en-GB" sz="900" b="1"/>
              <a:t>At Montgomery CiW School we develop ethically, informed pupils who :</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find, evaluate and use evidence in forming views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engage with contemporary issues based upon their knowledge and values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understand and exercise their human and democratic responsibilities and rights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understand and consider the impact of their actions when making choices and acting</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are knowledgeable about their culture, community, society and the world, now and in the past</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respect the needs and rights of others, as a member of a diverse society</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show their commitment to the sustainability of the planet</a:t>
            </a:r>
          </a:p>
          <a:p>
            <a:pPr algn="l" fontAlgn="base"/>
            <a:r>
              <a:rPr lang="en-GB" sz="900" b="0" i="0">
                <a:solidFill>
                  <a:srgbClr val="1F1F1F"/>
                </a:solidFill>
                <a:effectLst/>
                <a:latin typeface="Arial" panose="020B0604020202020204" pitchFamily="34" charset="0"/>
              </a:rPr>
              <a:t>and </a:t>
            </a:r>
            <a:r>
              <a:rPr lang="en-GB" sz="900" b="1" i="0">
                <a:solidFill>
                  <a:srgbClr val="1F1F1F"/>
                </a:solidFill>
                <a:effectLst/>
                <a:latin typeface="inherit"/>
              </a:rPr>
              <a:t>are ready to be citizens of Wales and the world</a:t>
            </a:r>
            <a:endParaRPr lang="en-GB" sz="900" b="0" i="0">
              <a:solidFill>
                <a:srgbClr val="1F1F1F"/>
              </a:solidFill>
              <a:effectLst/>
              <a:latin typeface="Arial" panose="020B0604020202020204" pitchFamily="34" charset="0"/>
            </a:endParaRPr>
          </a:p>
          <a:p>
            <a:endParaRPr lang="en-GB" sz="1100"/>
          </a:p>
          <a:p>
            <a:endParaRPr lang="en-GB" sz="1000"/>
          </a:p>
          <a:p>
            <a:endParaRPr lang="en-GB" sz="1000"/>
          </a:p>
          <a:p>
            <a:endParaRPr lang="en-GB" sz="1000"/>
          </a:p>
        </p:txBody>
      </p:sp>
      <p:sp>
        <p:nvSpPr>
          <p:cNvPr id="8" name="TextBox 7">
            <a:extLst>
              <a:ext uri="{FF2B5EF4-FFF2-40B4-BE49-F238E27FC236}">
                <a16:creationId xmlns:a16="http://schemas.microsoft.com/office/drawing/2014/main" id="{86D12454-3CE9-91EB-B352-D02A0BDED02E}"/>
              </a:ext>
            </a:extLst>
          </p:cNvPr>
          <p:cNvSpPr txBox="1"/>
          <p:nvPr/>
        </p:nvSpPr>
        <p:spPr>
          <a:xfrm>
            <a:off x="6399942" y="3430489"/>
            <a:ext cx="2370606" cy="2308324"/>
          </a:xfrm>
          <a:prstGeom prst="rect">
            <a:avLst/>
          </a:prstGeom>
          <a:noFill/>
        </p:spPr>
        <p:txBody>
          <a:bodyPr wrap="square">
            <a:spAutoFit/>
          </a:bodyPr>
          <a:lstStyle/>
          <a:p>
            <a:pPr algn="l" fontAlgn="base"/>
            <a:r>
              <a:rPr lang="en-GB" sz="900" b="1" i="0">
                <a:solidFill>
                  <a:srgbClr val="1F1F1F"/>
                </a:solidFill>
                <a:effectLst/>
                <a:latin typeface="inherit"/>
              </a:rPr>
              <a:t>At Montgomery CiW School we develop enterprising, creative contributors who:</a:t>
            </a:r>
            <a:endParaRPr lang="en-GB" sz="900" b="0" i="0">
              <a:solidFill>
                <a:srgbClr val="1F1F1F"/>
              </a:solidFill>
              <a:effectLst/>
              <a:latin typeface="Arial" panose="020B0604020202020204" pitchFamily="34" charset="0"/>
            </a:endParaRP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connect and apply their knowledge and skills to create ideas and products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think creatively to reframe and solve problems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identify and grasp opportunities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take measured risks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lead and play different roles in teams effectively and responsibly</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express ideas and emotions through different media</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give of their energy and skills so that other people will benefit</a:t>
            </a:r>
          </a:p>
          <a:p>
            <a:pPr algn="l" fontAlgn="base"/>
            <a:r>
              <a:rPr lang="en-GB" sz="900" b="0" i="0">
                <a:solidFill>
                  <a:srgbClr val="1F1F1F"/>
                </a:solidFill>
                <a:effectLst/>
                <a:latin typeface="Arial" panose="020B0604020202020204" pitchFamily="34" charset="0"/>
              </a:rPr>
              <a:t>and </a:t>
            </a:r>
            <a:r>
              <a:rPr lang="en-GB" sz="900" b="1" i="0">
                <a:solidFill>
                  <a:srgbClr val="1F1F1F"/>
                </a:solidFill>
                <a:effectLst/>
                <a:latin typeface="inherit"/>
              </a:rPr>
              <a:t>are ready to play a full part in life and work</a:t>
            </a:r>
            <a:endParaRPr lang="en-GB" sz="900" b="0" i="0">
              <a:solidFill>
                <a:srgbClr val="1F1F1F"/>
              </a:solidFill>
              <a:effectLst/>
              <a:latin typeface="Arial" panose="020B0604020202020204" pitchFamily="34" charset="0"/>
            </a:endParaRPr>
          </a:p>
        </p:txBody>
      </p:sp>
      <p:sp>
        <p:nvSpPr>
          <p:cNvPr id="13" name="TextBox 12">
            <a:extLst>
              <a:ext uri="{FF2B5EF4-FFF2-40B4-BE49-F238E27FC236}">
                <a16:creationId xmlns:a16="http://schemas.microsoft.com/office/drawing/2014/main" id="{9B1BDDD1-D6BF-7549-457D-387895F5E890}"/>
              </a:ext>
            </a:extLst>
          </p:cNvPr>
          <p:cNvSpPr txBox="1"/>
          <p:nvPr/>
        </p:nvSpPr>
        <p:spPr>
          <a:xfrm>
            <a:off x="9273224" y="3170630"/>
            <a:ext cx="2457951" cy="3416320"/>
          </a:xfrm>
          <a:prstGeom prst="rect">
            <a:avLst/>
          </a:prstGeom>
          <a:noFill/>
        </p:spPr>
        <p:txBody>
          <a:bodyPr wrap="square" lIns="91440" tIns="45720" rIns="91440" bIns="45720" anchor="t">
            <a:spAutoFit/>
          </a:bodyPr>
          <a:lstStyle/>
          <a:p>
            <a:pPr algn="l" fontAlgn="base"/>
            <a:r>
              <a:rPr lang="en-GB" sz="900" b="1" i="0">
                <a:solidFill>
                  <a:srgbClr val="1F1F1F"/>
                </a:solidFill>
                <a:effectLst/>
                <a:latin typeface="inherit"/>
              </a:rPr>
              <a:t>At Montgomery CiW School we develop healthy, confident individuals who:</a:t>
            </a:r>
            <a:endParaRPr lang="en-GB" sz="900" b="1" i="0">
              <a:solidFill>
                <a:srgbClr val="1F1F1F"/>
              </a:solidFill>
              <a:effectLst/>
              <a:latin typeface="Arial" panose="020B0604020202020204" pitchFamily="34" charset="0"/>
            </a:endParaRP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have secure values and are establishing their spiritual and ethical beliefs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are building their mental and emotional well-being by developing confidence, resilience and empathy</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apply knowledge about the impact of diet and exercise on physical and mental health in their daily lives</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know how to find the information and support to keep safe and well</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take part in physical activity</a:t>
            </a: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take measured decisions about lifestyle and manage risk</a:t>
            </a:r>
          </a:p>
          <a:p>
            <a:pPr algn="l" fontAlgn="base">
              <a:buFont typeface="Arial" panose="020B0604020202020204" pitchFamily="34" charset="0"/>
              <a:buChar char="•"/>
            </a:pPr>
            <a:r>
              <a:rPr lang="en-GB" sz="900" b="0" i="0">
                <a:solidFill>
                  <a:srgbClr val="1F1F1F"/>
                </a:solidFill>
                <a:effectLst/>
                <a:latin typeface="Arial"/>
                <a:cs typeface="Arial"/>
              </a:rPr>
              <a:t>have the confidence to participate in </a:t>
            </a:r>
            <a:r>
              <a:rPr lang="en-GB" sz="900">
                <a:solidFill>
                  <a:srgbClr val="1F1F1F"/>
                </a:solidFill>
                <a:latin typeface="Arial"/>
                <a:cs typeface="Arial"/>
              </a:rPr>
              <a:t>performances</a:t>
            </a:r>
            <a:endParaRPr lang="en-GB" sz="900" b="0" i="0">
              <a:solidFill>
                <a:srgbClr val="1F1F1F"/>
              </a:solidFill>
              <a:effectLst/>
              <a:latin typeface="Arial" panose="020B0604020202020204" pitchFamily="34" charset="0"/>
              <a:cs typeface="Arial"/>
            </a:endParaRP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form positive relationships based upon trust and mutual respect</a:t>
            </a:r>
          </a:p>
          <a:p>
            <a:pPr algn="l" fontAlgn="base">
              <a:buFont typeface="Arial" panose="020B0604020202020204" pitchFamily="34" charset="0"/>
              <a:buChar char="•"/>
            </a:pPr>
            <a:r>
              <a:rPr lang="en-GB" sz="900" b="0" i="0">
                <a:solidFill>
                  <a:srgbClr val="1F1F1F"/>
                </a:solidFill>
                <a:effectLst/>
                <a:latin typeface="Arial"/>
                <a:cs typeface="Arial"/>
              </a:rPr>
              <a:t>face and overcome </a:t>
            </a:r>
            <a:r>
              <a:rPr lang="en-GB" sz="900">
                <a:solidFill>
                  <a:srgbClr val="1F1F1F"/>
                </a:solidFill>
                <a:latin typeface="Arial"/>
                <a:cs typeface="Arial"/>
              </a:rPr>
              <a:t>challenges</a:t>
            </a:r>
            <a:endParaRPr lang="en-GB" sz="900" b="0" i="0">
              <a:solidFill>
                <a:srgbClr val="1F1F1F"/>
              </a:solidFill>
              <a:effectLst/>
              <a:latin typeface="Arial" panose="020B0604020202020204" pitchFamily="34" charset="0"/>
              <a:cs typeface="Arial"/>
            </a:endParaRPr>
          </a:p>
          <a:p>
            <a:pPr algn="l" fontAlgn="base">
              <a:buFont typeface="Arial" panose="020B0604020202020204" pitchFamily="34" charset="0"/>
              <a:buChar char="•"/>
            </a:pPr>
            <a:r>
              <a:rPr lang="en-GB" sz="900" b="0" i="0">
                <a:solidFill>
                  <a:srgbClr val="1F1F1F"/>
                </a:solidFill>
                <a:effectLst/>
                <a:latin typeface="Arial" panose="020B0604020202020204" pitchFamily="34" charset="0"/>
              </a:rPr>
              <a:t>have the skills and knowledge to manage everyday life as independently as they can</a:t>
            </a:r>
          </a:p>
          <a:p>
            <a:pPr algn="l" fontAlgn="base"/>
            <a:r>
              <a:rPr lang="en-GB" sz="900" b="0" i="0">
                <a:solidFill>
                  <a:srgbClr val="1F1F1F"/>
                </a:solidFill>
                <a:effectLst/>
                <a:latin typeface="Arial" panose="020B0604020202020204" pitchFamily="34" charset="0"/>
              </a:rPr>
              <a:t>and </a:t>
            </a:r>
            <a:r>
              <a:rPr lang="en-GB" sz="900" b="1" i="0">
                <a:solidFill>
                  <a:srgbClr val="1F1F1F"/>
                </a:solidFill>
                <a:effectLst/>
                <a:latin typeface="inherit"/>
              </a:rPr>
              <a:t>are ready to lead fulfilling lives as valued members of society</a:t>
            </a:r>
            <a:endParaRPr lang="en-GB" sz="900" b="0" i="0">
              <a:solidFill>
                <a:srgbClr val="1F1F1F"/>
              </a:solidFill>
              <a:effectLst/>
              <a:latin typeface="Arial" panose="020B0604020202020204" pitchFamily="34" charset="0"/>
            </a:endParaRPr>
          </a:p>
        </p:txBody>
      </p:sp>
    </p:spTree>
    <p:extLst>
      <p:ext uri="{BB962C8B-B14F-4D97-AF65-F5344CB8AC3E}">
        <p14:creationId xmlns:p14="http://schemas.microsoft.com/office/powerpoint/2010/main" val="209970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A5EC3-C36F-9170-627F-A9CE39159719}"/>
              </a:ext>
            </a:extLst>
          </p:cNvPr>
          <p:cNvPicPr>
            <a:picLocks noChangeAspect="1"/>
          </p:cNvPicPr>
          <p:nvPr/>
        </p:nvPicPr>
        <p:blipFill>
          <a:blip r:embed="rId2"/>
          <a:stretch>
            <a:fillRect/>
          </a:stretch>
        </p:blipFill>
        <p:spPr>
          <a:xfrm>
            <a:off x="1267168" y="483709"/>
            <a:ext cx="9657664" cy="6079015"/>
          </a:xfrm>
          <a:prstGeom prst="rect">
            <a:avLst/>
          </a:prstGeom>
        </p:spPr>
      </p:pic>
    </p:spTree>
    <p:extLst>
      <p:ext uri="{BB962C8B-B14F-4D97-AF65-F5344CB8AC3E}">
        <p14:creationId xmlns:p14="http://schemas.microsoft.com/office/powerpoint/2010/main" val="29086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1E52-A945-CFE1-6708-7903C56EC676}"/>
              </a:ext>
            </a:extLst>
          </p:cNvPr>
          <p:cNvSpPr>
            <a:spLocks noGrp="1"/>
          </p:cNvSpPr>
          <p:nvPr>
            <p:ph type="title"/>
          </p:nvPr>
        </p:nvSpPr>
        <p:spPr>
          <a:xfrm>
            <a:off x="205173" y="-91440"/>
            <a:ext cx="10515600" cy="1325563"/>
          </a:xfrm>
        </p:spPr>
        <p:txBody>
          <a:bodyPr/>
          <a:lstStyle/>
          <a:p>
            <a:r>
              <a:rPr lang="en-GB" b="1">
                <a:solidFill>
                  <a:srgbClr val="002060"/>
                </a:solidFill>
              </a:rPr>
              <a:t>Curriculum Mapping –Sept 2022</a:t>
            </a:r>
          </a:p>
        </p:txBody>
      </p:sp>
      <p:sp>
        <p:nvSpPr>
          <p:cNvPr id="3" name="Content Placeholder 2">
            <a:extLst>
              <a:ext uri="{FF2B5EF4-FFF2-40B4-BE49-F238E27FC236}">
                <a16:creationId xmlns:a16="http://schemas.microsoft.com/office/drawing/2014/main" id="{B0A2B48E-84D7-1D59-29B6-9EE290980519}"/>
              </a:ext>
            </a:extLst>
          </p:cNvPr>
          <p:cNvSpPr>
            <a:spLocks noGrp="1"/>
          </p:cNvSpPr>
          <p:nvPr>
            <p:ph idx="1"/>
          </p:nvPr>
        </p:nvSpPr>
        <p:spPr>
          <a:xfrm>
            <a:off x="205173" y="1452799"/>
            <a:ext cx="2133600" cy="5144135"/>
          </a:xfrm>
        </p:spPr>
        <p:txBody>
          <a:bodyPr>
            <a:normAutofit fontScale="85000" lnSpcReduction="20000"/>
          </a:bodyPr>
          <a:lstStyle/>
          <a:p>
            <a:pPr marL="0" indent="0">
              <a:buNone/>
            </a:pPr>
            <a:endParaRPr lang="en-GB"/>
          </a:p>
          <a:p>
            <a:pPr marL="0" indent="0">
              <a:buNone/>
            </a:pPr>
            <a:r>
              <a:rPr lang="en-GB"/>
              <a:t>We explored the areas of the current curriculum that the pupils’ enjoyed and then segmented these to cover three main themes.  We then cross referenced these to the Statements of What Matters</a:t>
            </a:r>
          </a:p>
          <a:p>
            <a:endParaRPr lang="en-GB"/>
          </a:p>
        </p:txBody>
      </p:sp>
      <p:pic>
        <p:nvPicPr>
          <p:cNvPr id="7" name="Picture 6">
            <a:extLst>
              <a:ext uri="{FF2B5EF4-FFF2-40B4-BE49-F238E27FC236}">
                <a16:creationId xmlns:a16="http://schemas.microsoft.com/office/drawing/2014/main" id="{667EC5C1-790E-A311-BB10-D496B46F9910}"/>
              </a:ext>
            </a:extLst>
          </p:cNvPr>
          <p:cNvPicPr>
            <a:picLocks noChangeAspect="1"/>
          </p:cNvPicPr>
          <p:nvPr/>
        </p:nvPicPr>
        <p:blipFill>
          <a:blip r:embed="rId2"/>
          <a:stretch>
            <a:fillRect/>
          </a:stretch>
        </p:blipFill>
        <p:spPr>
          <a:xfrm>
            <a:off x="2538027" y="895518"/>
            <a:ext cx="9448800" cy="5871994"/>
          </a:xfrm>
          <a:prstGeom prst="rect">
            <a:avLst/>
          </a:prstGeom>
        </p:spPr>
      </p:pic>
    </p:spTree>
    <p:extLst>
      <p:ext uri="{BB962C8B-B14F-4D97-AF65-F5344CB8AC3E}">
        <p14:creationId xmlns:p14="http://schemas.microsoft.com/office/powerpoint/2010/main" val="199028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6255-79BB-EA1D-8FEE-F14409988432}"/>
              </a:ext>
            </a:extLst>
          </p:cNvPr>
          <p:cNvSpPr>
            <a:spLocks noGrp="1"/>
          </p:cNvSpPr>
          <p:nvPr>
            <p:ph type="title"/>
          </p:nvPr>
        </p:nvSpPr>
        <p:spPr>
          <a:xfrm>
            <a:off x="248920" y="186641"/>
            <a:ext cx="7716520" cy="579755"/>
          </a:xfrm>
        </p:spPr>
        <p:txBody>
          <a:bodyPr>
            <a:noAutofit/>
          </a:bodyPr>
          <a:lstStyle/>
          <a:p>
            <a:r>
              <a:rPr lang="en-GB" b="1">
                <a:solidFill>
                  <a:srgbClr val="002060"/>
                </a:solidFill>
              </a:rPr>
              <a:t>Our Big Questions</a:t>
            </a:r>
          </a:p>
        </p:txBody>
      </p:sp>
      <p:pic>
        <p:nvPicPr>
          <p:cNvPr id="5" name="Content Placeholder 4">
            <a:extLst>
              <a:ext uri="{FF2B5EF4-FFF2-40B4-BE49-F238E27FC236}">
                <a16:creationId xmlns:a16="http://schemas.microsoft.com/office/drawing/2014/main" id="{6FA34249-9BC6-8422-372B-287E3C090039}"/>
              </a:ext>
            </a:extLst>
          </p:cNvPr>
          <p:cNvPicPr>
            <a:picLocks noGrp="1" noChangeAspect="1"/>
          </p:cNvPicPr>
          <p:nvPr>
            <p:ph idx="1"/>
          </p:nvPr>
        </p:nvPicPr>
        <p:blipFill>
          <a:blip r:embed="rId2"/>
          <a:stretch>
            <a:fillRect/>
          </a:stretch>
        </p:blipFill>
        <p:spPr>
          <a:xfrm>
            <a:off x="1304546" y="1825625"/>
            <a:ext cx="9582908" cy="4351338"/>
          </a:xfrm>
        </p:spPr>
      </p:pic>
      <p:sp>
        <p:nvSpPr>
          <p:cNvPr id="6" name="TextBox 5">
            <a:extLst>
              <a:ext uri="{FF2B5EF4-FFF2-40B4-BE49-F238E27FC236}">
                <a16:creationId xmlns:a16="http://schemas.microsoft.com/office/drawing/2014/main" id="{5A94D32B-F567-CE78-6CAA-A5C2B3BC3161}"/>
              </a:ext>
            </a:extLst>
          </p:cNvPr>
          <p:cNvSpPr txBox="1"/>
          <p:nvPr/>
        </p:nvSpPr>
        <p:spPr>
          <a:xfrm>
            <a:off x="838200" y="1097280"/>
            <a:ext cx="10049254" cy="646331"/>
          </a:xfrm>
          <a:prstGeom prst="rect">
            <a:avLst/>
          </a:prstGeom>
          <a:noFill/>
        </p:spPr>
        <p:txBody>
          <a:bodyPr wrap="square" rtlCol="0">
            <a:spAutoFit/>
          </a:bodyPr>
          <a:lstStyle/>
          <a:p>
            <a:r>
              <a:rPr lang="en-GB">
                <a:solidFill>
                  <a:srgbClr val="002060"/>
                </a:solidFill>
              </a:rPr>
              <a:t>To ensure continuity of learning across the school, whist providing pupils choice in the direction of their learning, we will use Big Questions each term.</a:t>
            </a:r>
          </a:p>
        </p:txBody>
      </p:sp>
    </p:spTree>
    <p:extLst>
      <p:ext uri="{BB962C8B-B14F-4D97-AF65-F5344CB8AC3E}">
        <p14:creationId xmlns:p14="http://schemas.microsoft.com/office/powerpoint/2010/main" val="1021651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9F0CEB46519F469B1966EBF907F856" ma:contentTypeVersion="15" ma:contentTypeDescription="Create a new document." ma:contentTypeScope="" ma:versionID="33d56ffa38eb2188d991c4c4570ad0eb">
  <xsd:schema xmlns:xsd="http://www.w3.org/2001/XMLSchema" xmlns:xs="http://www.w3.org/2001/XMLSchema" xmlns:p="http://schemas.microsoft.com/office/2006/metadata/properties" xmlns:ns2="f6b6a4f7-51fb-4029-baf3-7b002d6bb9e8" xmlns:ns3="11e0439f-f1d1-4a76-811e-f62ee1f8159f" targetNamespace="http://schemas.microsoft.com/office/2006/metadata/properties" ma:root="true" ma:fieldsID="d353bb749141cf7cc5f623e94007f729" ns2:_="" ns3:_="">
    <xsd:import namespace="f6b6a4f7-51fb-4029-baf3-7b002d6bb9e8"/>
    <xsd:import namespace="11e0439f-f1d1-4a76-811e-f62ee1f81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6a4f7-51fb-4029-baf3-7b002d6bb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0439f-f1d1-4a76-811e-f62ee1f81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9A7D40-F390-4B8F-8F4B-1DF0EE62E941}">
  <ds:schemaRefs>
    <ds:schemaRef ds:uri="http://schemas.microsoft.com/sharepoint/v3/contenttype/forms"/>
  </ds:schemaRefs>
</ds:datastoreItem>
</file>

<file path=customXml/itemProps2.xml><?xml version="1.0" encoding="utf-8"?>
<ds:datastoreItem xmlns:ds="http://schemas.openxmlformats.org/officeDocument/2006/customXml" ds:itemID="{CBA77797-7E5D-48C1-BF2A-3A0EB1301A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DE149D-34E3-4901-8EE9-9DAC58B65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6a4f7-51fb-4029-baf3-7b002d6bb9e8"/>
    <ds:schemaRef ds:uri="11e0439f-f1d1-4a76-811e-f62ee1f81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Montgomery CiW School</vt:lpstr>
      <vt:lpstr>Our vision is to have a school where…</vt:lpstr>
      <vt:lpstr>To help us achieve this we…</vt:lpstr>
      <vt:lpstr>Our Christian Values</vt:lpstr>
      <vt:lpstr>Our School in Montgomery </vt:lpstr>
      <vt:lpstr>Our Four Purpose Vision</vt:lpstr>
      <vt:lpstr>PowerPoint Presentation</vt:lpstr>
      <vt:lpstr>Curriculum Mapping –Sept 2022</vt:lpstr>
      <vt:lpstr>Our Big Questions</vt:lpstr>
      <vt:lpstr>Planning for Progression</vt:lpstr>
      <vt:lpstr>As a cluster we have developed concept maps for each of the key concepts in the New Curriculum.  We have mapped these across our Big Questions to ensure coverage.</vt:lpstr>
      <vt:lpstr>Evolving process – reviewed and adapted June 2024</vt:lpstr>
      <vt:lpstr>Further adapted...Revised July 2025</vt:lpstr>
      <vt:lpstr>Updated Planning for Progression – Sept 2025</vt:lpstr>
      <vt:lpstr>Pupil Led Learning</vt:lpstr>
      <vt:lpstr>PowerPoint Presentation</vt:lpstr>
      <vt:lpstr>An Evolving Curriculum Offer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CiW School</dc:title>
  <dc:creator>S Brian (Montgomery CiW School)</dc:creator>
  <cp:revision>4</cp:revision>
  <dcterms:created xsi:type="dcterms:W3CDTF">2023-06-21T08:17:01Z</dcterms:created>
  <dcterms:modified xsi:type="dcterms:W3CDTF">2025-11-13T14:30:22Z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0x010100089F0CEB46519F469B1966EBF907F856</vt:lpwstr>
  </property>
</Properties>
</file>